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Lst>
  <p:sldIdLst>
    <p:sldId id="256" r:id="rId2"/>
    <p:sldId id="288" r:id="rId3"/>
    <p:sldId id="259" r:id="rId4"/>
    <p:sldId id="257" r:id="rId5"/>
    <p:sldId id="289" r:id="rId6"/>
    <p:sldId id="260" r:id="rId7"/>
    <p:sldId id="258" r:id="rId8"/>
    <p:sldId id="290" r:id="rId9"/>
    <p:sldId id="261" r:id="rId10"/>
    <p:sldId id="262" r:id="rId11"/>
    <p:sldId id="291" r:id="rId12"/>
    <p:sldId id="292" r:id="rId13"/>
    <p:sldId id="294" r:id="rId14"/>
    <p:sldId id="295" r:id="rId15"/>
    <p:sldId id="296" r:id="rId16"/>
    <p:sldId id="297" r:id="rId17"/>
    <p:sldId id="298" r:id="rId18"/>
    <p:sldId id="299" r:id="rId19"/>
    <p:sldId id="300" r:id="rId20"/>
    <p:sldId id="301" r:id="rId21"/>
    <p:sldId id="302" r:id="rId22"/>
    <p:sldId id="303" r:id="rId23"/>
    <p:sldId id="304" r:id="rId24"/>
  </p:sldIdLst>
  <p:sldSz cx="12192000" cy="6858000"/>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9/7/2024</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2574675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9/7/2024</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4228054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9/7/2024</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23593697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9/7/2024</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2563703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9/7/2024</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2973984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9/7/2024</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3580581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9/7/2024</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3202776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9/7/2024</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2990084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9/7/2024</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3902567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9/7/2024</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3584620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9/7/2024</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2013387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9/7/2024</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2921284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9/7/2024</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‹Nº›</a:t>
            </a:fld>
            <a:endParaRPr lang="en-US"/>
          </a:p>
        </p:txBody>
      </p:sp>
    </p:spTree>
    <p:extLst>
      <p:ext uri="{BB962C8B-B14F-4D97-AF65-F5344CB8AC3E}">
        <p14:creationId xmlns:p14="http://schemas.microsoft.com/office/powerpoint/2010/main" val="3051303452"/>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45" r:id="rId6"/>
    <p:sldLayoutId id="2147483740" r:id="rId7"/>
    <p:sldLayoutId id="2147483741" r:id="rId8"/>
    <p:sldLayoutId id="2147483742" r:id="rId9"/>
    <p:sldLayoutId id="2147483743" r:id="rId10"/>
    <p:sldLayoutId id="2147483744" r:id="rId11"/>
    <p:sldLayoutId id="2147483746" r:id="rId12"/>
  </p:sldLayoutIdLst>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allancalvob@gmail.com" TargetMode="External"/><Relationship Id="rId2" Type="http://schemas.openxmlformats.org/officeDocument/2006/relationships/hyperlink" Target="mailto:veronicab.boiero@gmail.com" TargetMode="External"/><Relationship Id="rId1" Type="http://schemas.openxmlformats.org/officeDocument/2006/relationships/slideLayout" Target="../slideLayouts/slideLayout2.xml"/><Relationship Id="rId5" Type="http://schemas.openxmlformats.org/officeDocument/2006/relationships/hyperlink" Target="mailto:yoelgarcialopez@gmail.com" TargetMode="External"/><Relationship Id="rId4" Type="http://schemas.openxmlformats.org/officeDocument/2006/relationships/hyperlink" Target="mailto:lucasgalluzzo94@gmail.com"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64E0904-5ABD-4DC7-8562-C38580C95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Estructura blanca">
            <a:extLst>
              <a:ext uri="{FF2B5EF4-FFF2-40B4-BE49-F238E27FC236}">
                <a16:creationId xmlns:a16="http://schemas.microsoft.com/office/drawing/2014/main" id="{5AEB7FF8-6F09-502D-E81C-7DC218CFF8A0}"/>
              </a:ext>
            </a:extLst>
          </p:cNvPr>
          <p:cNvPicPr>
            <a:picLocks noChangeAspect="1"/>
          </p:cNvPicPr>
          <p:nvPr/>
        </p:nvPicPr>
        <p:blipFill>
          <a:blip r:embed="rId2"/>
          <a:srcRect b="24243"/>
          <a:stretch/>
        </p:blipFill>
        <p:spPr>
          <a:xfrm>
            <a:off x="20" y="10"/>
            <a:ext cx="12191980" cy="6857990"/>
          </a:xfrm>
          <a:custGeom>
            <a:avLst/>
            <a:gdLst/>
            <a:ahLst/>
            <a:cxnLst/>
            <a:rect l="l" t="t" r="r" b="b"/>
            <a:pathLst>
              <a:path w="12192000" h="6858000">
                <a:moveTo>
                  <a:pt x="0" y="0"/>
                </a:moveTo>
                <a:lnTo>
                  <a:pt x="12192000" y="0"/>
                </a:lnTo>
                <a:lnTo>
                  <a:pt x="12192000" y="6858000"/>
                </a:lnTo>
                <a:lnTo>
                  <a:pt x="11560655" y="6858000"/>
                </a:lnTo>
                <a:lnTo>
                  <a:pt x="11572884" y="6759738"/>
                </a:lnTo>
                <a:cubicBezTo>
                  <a:pt x="11663744" y="6693104"/>
                  <a:pt x="11749315" y="6619456"/>
                  <a:pt x="11812292" y="6532282"/>
                </a:cubicBezTo>
                <a:cubicBezTo>
                  <a:pt x="11851232" y="6478675"/>
                  <a:pt x="11886807" y="6425068"/>
                  <a:pt x="11956995" y="6386992"/>
                </a:cubicBezTo>
                <a:cubicBezTo>
                  <a:pt x="11918054" y="6334888"/>
                  <a:pt x="11851232" y="6322863"/>
                  <a:pt x="11801234" y="6284788"/>
                </a:cubicBezTo>
                <a:cubicBezTo>
                  <a:pt x="11797390" y="6253224"/>
                  <a:pt x="11876711" y="6262743"/>
                  <a:pt x="11856520" y="6193604"/>
                </a:cubicBezTo>
                <a:cubicBezTo>
                  <a:pt x="11829119" y="6101419"/>
                  <a:pt x="11858923" y="5996209"/>
                  <a:pt x="11722875" y="5956630"/>
                </a:cubicBezTo>
                <a:cubicBezTo>
                  <a:pt x="11686819" y="5866950"/>
                  <a:pt x="11676724" y="5723664"/>
                  <a:pt x="11763258" y="5635988"/>
                </a:cubicBezTo>
                <a:cubicBezTo>
                  <a:pt x="11892094" y="5505226"/>
                  <a:pt x="11871424" y="5422059"/>
                  <a:pt x="11706050" y="5351418"/>
                </a:cubicBezTo>
                <a:cubicBezTo>
                  <a:pt x="11684896" y="5342400"/>
                  <a:pt x="11707491" y="4786287"/>
                  <a:pt x="11697876" y="4763241"/>
                </a:cubicBezTo>
                <a:cubicBezTo>
                  <a:pt x="11713260" y="4731677"/>
                  <a:pt x="11749315" y="4739192"/>
                  <a:pt x="11776236" y="4730675"/>
                </a:cubicBezTo>
                <a:cubicBezTo>
                  <a:pt x="11894018" y="4694603"/>
                  <a:pt x="11897864" y="4694603"/>
                  <a:pt x="11868540" y="4584884"/>
                </a:cubicBezTo>
                <a:cubicBezTo>
                  <a:pt x="11859884" y="4551817"/>
                  <a:pt x="11880076" y="4538289"/>
                  <a:pt x="11898825" y="4517749"/>
                </a:cubicBezTo>
                <a:cubicBezTo>
                  <a:pt x="11969013" y="4441095"/>
                  <a:pt x="11969494" y="4440094"/>
                  <a:pt x="11897864" y="4375464"/>
                </a:cubicBezTo>
                <a:cubicBezTo>
                  <a:pt x="11877192" y="4356928"/>
                  <a:pt x="11863252" y="4336887"/>
                  <a:pt x="11854116" y="4311838"/>
                </a:cubicBezTo>
                <a:cubicBezTo>
                  <a:pt x="11837290" y="4266245"/>
                  <a:pt x="11837771" y="4228169"/>
                  <a:pt x="11901709" y="4203620"/>
                </a:cubicBezTo>
                <a:cubicBezTo>
                  <a:pt x="11946418" y="4186086"/>
                  <a:pt x="11971897" y="4166044"/>
                  <a:pt x="11974782" y="4114442"/>
                </a:cubicBezTo>
                <a:cubicBezTo>
                  <a:pt x="11976706" y="4071355"/>
                  <a:pt x="11981993" y="4043299"/>
                  <a:pt x="11932476" y="4024762"/>
                </a:cubicBezTo>
                <a:cubicBezTo>
                  <a:pt x="11892576" y="4009732"/>
                  <a:pt x="11881038" y="3977668"/>
                  <a:pt x="11885365" y="3939592"/>
                </a:cubicBezTo>
                <a:cubicBezTo>
                  <a:pt x="11895460" y="3846405"/>
                  <a:pt x="11841137" y="3791796"/>
                  <a:pt x="11751719" y="3749211"/>
                </a:cubicBezTo>
                <a:cubicBezTo>
                  <a:pt x="11666628" y="3708629"/>
                  <a:pt x="11592115" y="3654019"/>
                  <a:pt x="11513754" y="3604420"/>
                </a:cubicBezTo>
                <a:cubicBezTo>
                  <a:pt x="11426740" y="3549310"/>
                  <a:pt x="11325786" y="3516243"/>
                  <a:pt x="11220504" y="3488188"/>
                </a:cubicBezTo>
                <a:cubicBezTo>
                  <a:pt x="11239734" y="3448108"/>
                  <a:pt x="11306076" y="3470653"/>
                  <a:pt x="11312805" y="3414541"/>
                </a:cubicBezTo>
                <a:cubicBezTo>
                  <a:pt x="11148394" y="3366945"/>
                  <a:pt x="10991193" y="3295301"/>
                  <a:pt x="10805146" y="3277767"/>
                </a:cubicBezTo>
                <a:cubicBezTo>
                  <a:pt x="10955618" y="3286784"/>
                  <a:pt x="11092147" y="3222154"/>
                  <a:pt x="11234926" y="3203117"/>
                </a:cubicBezTo>
                <a:cubicBezTo>
                  <a:pt x="11248386" y="3171554"/>
                  <a:pt x="11217140" y="3179569"/>
                  <a:pt x="11204640" y="3174060"/>
                </a:cubicBezTo>
                <a:cubicBezTo>
                  <a:pt x="11192140" y="3168047"/>
                  <a:pt x="11176757" y="3166042"/>
                  <a:pt x="11174834" y="3143498"/>
                </a:cubicBezTo>
                <a:cubicBezTo>
                  <a:pt x="11243580" y="3110932"/>
                  <a:pt x="11329632" y="3132475"/>
                  <a:pt x="11400780" y="3099410"/>
                </a:cubicBezTo>
                <a:cubicBezTo>
                  <a:pt x="11384916" y="3051314"/>
                  <a:pt x="11323382" y="3080371"/>
                  <a:pt x="11297902" y="3041793"/>
                </a:cubicBezTo>
                <a:cubicBezTo>
                  <a:pt x="11364246" y="3034780"/>
                  <a:pt x="11425779" y="3031774"/>
                  <a:pt x="11485870" y="3021253"/>
                </a:cubicBezTo>
                <a:cubicBezTo>
                  <a:pt x="11532984" y="3013236"/>
                  <a:pt x="11545964" y="2972154"/>
                  <a:pt x="11513754" y="2944098"/>
                </a:cubicBezTo>
                <a:cubicBezTo>
                  <a:pt x="11484909" y="2919049"/>
                  <a:pt x="11442604" y="2917044"/>
                  <a:pt x="11405107" y="2906523"/>
                </a:cubicBezTo>
                <a:cubicBezTo>
                  <a:pt x="11137817" y="2833377"/>
                  <a:pt x="10857066" y="2809829"/>
                  <a:pt x="10572950" y="2803317"/>
                </a:cubicBezTo>
                <a:cubicBezTo>
                  <a:pt x="10117210" y="2792795"/>
                  <a:pt x="9660028" y="2793297"/>
                  <a:pt x="9205250" y="2778767"/>
                </a:cubicBezTo>
                <a:cubicBezTo>
                  <a:pt x="8996489" y="2772379"/>
                  <a:pt x="8788540" y="2761765"/>
                  <a:pt x="8579578" y="2759181"/>
                </a:cubicBezTo>
                <a:cubicBezTo>
                  <a:pt x="8509922" y="2758320"/>
                  <a:pt x="8440155" y="2758352"/>
                  <a:pt x="8370208" y="2759730"/>
                </a:cubicBezTo>
                <a:cubicBezTo>
                  <a:pt x="8070708" y="2765742"/>
                  <a:pt x="7771690" y="2764238"/>
                  <a:pt x="7470748" y="2819849"/>
                </a:cubicBezTo>
                <a:cubicBezTo>
                  <a:pt x="7316911" y="2848407"/>
                  <a:pt x="7156825" y="2838887"/>
                  <a:pt x="7001547" y="2861432"/>
                </a:cubicBezTo>
                <a:cubicBezTo>
                  <a:pt x="6765024" y="2896002"/>
                  <a:pt x="6528501" y="2936583"/>
                  <a:pt x="6295343" y="2988688"/>
                </a:cubicBezTo>
                <a:cubicBezTo>
                  <a:pt x="6222271" y="3005220"/>
                  <a:pt x="6131892" y="3015241"/>
                  <a:pt x="6075166" y="3078367"/>
                </a:cubicBezTo>
                <a:cubicBezTo>
                  <a:pt x="5985266" y="3038288"/>
                  <a:pt x="5929502" y="3113938"/>
                  <a:pt x="5859314" y="3139490"/>
                </a:cubicBezTo>
                <a:cubicBezTo>
                  <a:pt x="5831912" y="3149510"/>
                  <a:pt x="5795857" y="3163538"/>
                  <a:pt x="5800183" y="3195101"/>
                </a:cubicBezTo>
                <a:cubicBezTo>
                  <a:pt x="5804030" y="3234680"/>
                  <a:pt x="5844410" y="3260231"/>
                  <a:pt x="5882870" y="3252215"/>
                </a:cubicBezTo>
                <a:cubicBezTo>
                  <a:pt x="6002574" y="3227164"/>
                  <a:pt x="6109777" y="3283277"/>
                  <a:pt x="6232848" y="3274760"/>
                </a:cubicBezTo>
                <a:cubicBezTo>
                  <a:pt x="6125643" y="3298808"/>
                  <a:pt x="6018918" y="3323358"/>
                  <a:pt x="5911715" y="3347407"/>
                </a:cubicBezTo>
                <a:cubicBezTo>
                  <a:pt x="6070839" y="3366444"/>
                  <a:pt x="6227559" y="3332376"/>
                  <a:pt x="6384279" y="3312836"/>
                </a:cubicBezTo>
                <a:cubicBezTo>
                  <a:pt x="6434757" y="3306824"/>
                  <a:pt x="6513117" y="3260732"/>
                  <a:pt x="6526097" y="3325362"/>
                </a:cubicBezTo>
                <a:cubicBezTo>
                  <a:pt x="6534750" y="3368448"/>
                  <a:pt x="6450622" y="3371454"/>
                  <a:pt x="6403028" y="3383478"/>
                </a:cubicBezTo>
                <a:cubicBezTo>
                  <a:pt x="6192945" y="3435081"/>
                  <a:pt x="5979497" y="3465141"/>
                  <a:pt x="5767013" y="3500713"/>
                </a:cubicBezTo>
                <a:cubicBezTo>
                  <a:pt x="5746822" y="3504220"/>
                  <a:pt x="5720381" y="3501214"/>
                  <a:pt x="5706920" y="3511233"/>
                </a:cubicBezTo>
                <a:cubicBezTo>
                  <a:pt x="5598272" y="3591895"/>
                  <a:pt x="5460782" y="3618449"/>
                  <a:pt x="5310793" y="3677066"/>
                </a:cubicBezTo>
                <a:cubicBezTo>
                  <a:pt x="5405498" y="3704622"/>
                  <a:pt x="5469435" y="3648007"/>
                  <a:pt x="5548276" y="3660533"/>
                </a:cubicBezTo>
                <a:cubicBezTo>
                  <a:pt x="5467993" y="3721154"/>
                  <a:pt x="5374730" y="3732677"/>
                  <a:pt x="5293005" y="3765743"/>
                </a:cubicBezTo>
                <a:cubicBezTo>
                  <a:pt x="5234355" y="3789291"/>
                  <a:pt x="5016580" y="3862938"/>
                  <a:pt x="4983410" y="3883981"/>
                </a:cubicBezTo>
                <a:cubicBezTo>
                  <a:pt x="4883416" y="3949110"/>
                  <a:pt x="4756501" y="3979672"/>
                  <a:pt x="4674775" y="4068850"/>
                </a:cubicBezTo>
                <a:cubicBezTo>
                  <a:pt x="4617087" y="4131477"/>
                  <a:pt x="4520939" y="4119952"/>
                  <a:pt x="4453155" y="4163539"/>
                </a:cubicBezTo>
                <a:cubicBezTo>
                  <a:pt x="4429119" y="4204622"/>
                  <a:pt x="4475751" y="4215143"/>
                  <a:pt x="4492095" y="4237188"/>
                </a:cubicBezTo>
                <a:cubicBezTo>
                  <a:pt x="4513728" y="4266746"/>
                  <a:pt x="4475269" y="4283280"/>
                  <a:pt x="4464213" y="4318851"/>
                </a:cubicBezTo>
                <a:cubicBezTo>
                  <a:pt x="4591608" y="4278771"/>
                  <a:pt x="4713234" y="4255223"/>
                  <a:pt x="4857456" y="4241696"/>
                </a:cubicBezTo>
                <a:cubicBezTo>
                  <a:pt x="4809862" y="4299311"/>
                  <a:pt x="4752174" y="4274261"/>
                  <a:pt x="4713234" y="4295303"/>
                </a:cubicBezTo>
                <a:cubicBezTo>
                  <a:pt x="4687756" y="4308830"/>
                  <a:pt x="4648816" y="4314843"/>
                  <a:pt x="4656026" y="4348410"/>
                </a:cubicBezTo>
                <a:cubicBezTo>
                  <a:pt x="4661795" y="4374963"/>
                  <a:pt x="4694486" y="4371456"/>
                  <a:pt x="4718523" y="4368951"/>
                </a:cubicBezTo>
                <a:cubicBezTo>
                  <a:pt x="4810825" y="4359433"/>
                  <a:pt x="4900722" y="4356425"/>
                  <a:pt x="4989178" y="4420054"/>
                </a:cubicBezTo>
                <a:cubicBezTo>
                  <a:pt x="4764193" y="4512739"/>
                  <a:pt x="4505557" y="4473661"/>
                  <a:pt x="4304127" y="4609933"/>
                </a:cubicBezTo>
                <a:cubicBezTo>
                  <a:pt x="4332491" y="4652018"/>
                  <a:pt x="4372871" y="4629473"/>
                  <a:pt x="4402677" y="4624463"/>
                </a:cubicBezTo>
                <a:cubicBezTo>
                  <a:pt x="4598338" y="4590394"/>
                  <a:pt x="5297331" y="4651016"/>
                  <a:pt x="5398287" y="4608430"/>
                </a:cubicBezTo>
                <a:cubicBezTo>
                  <a:pt x="5460301" y="4582379"/>
                  <a:pt x="5525682" y="4569853"/>
                  <a:pt x="5592504" y="4585886"/>
                </a:cubicBezTo>
                <a:cubicBezTo>
                  <a:pt x="5656923" y="4601416"/>
                  <a:pt x="5640578" y="4819353"/>
                  <a:pt x="5411266" y="4964142"/>
                </a:cubicBezTo>
                <a:cubicBezTo>
                  <a:pt x="5378575" y="4984684"/>
                  <a:pt x="5524721" y="5014244"/>
                  <a:pt x="5480493" y="5031277"/>
                </a:cubicBezTo>
                <a:cubicBezTo>
                  <a:pt x="5445880" y="5044804"/>
                  <a:pt x="5276179" y="5037289"/>
                  <a:pt x="5233393" y="5047810"/>
                </a:cubicBezTo>
                <a:cubicBezTo>
                  <a:pt x="5216567" y="5052318"/>
                  <a:pt x="4701216" y="5221157"/>
                  <a:pt x="4750251" y="5256728"/>
                </a:cubicBezTo>
                <a:cubicBezTo>
                  <a:pt x="4896877" y="5363441"/>
                  <a:pt x="5388190" y="5558833"/>
                  <a:pt x="4508440" y="5624965"/>
                </a:cubicBezTo>
                <a:cubicBezTo>
                  <a:pt x="4536323" y="5663542"/>
                  <a:pt x="4613241" y="5638994"/>
                  <a:pt x="4602665" y="5706629"/>
                </a:cubicBezTo>
                <a:cubicBezTo>
                  <a:pt x="4485845" y="5743202"/>
                  <a:pt x="4350758" y="5741198"/>
                  <a:pt x="4215189" y="5797811"/>
                </a:cubicBezTo>
                <a:cubicBezTo>
                  <a:pt x="4276245" y="5838893"/>
                  <a:pt x="4346432" y="5813844"/>
                  <a:pt x="4407966" y="5826870"/>
                </a:cubicBezTo>
                <a:cubicBezTo>
                  <a:pt x="4373353" y="5878473"/>
                  <a:pt x="4313741" y="5870457"/>
                  <a:pt x="4265186" y="5881478"/>
                </a:cubicBezTo>
                <a:cubicBezTo>
                  <a:pt x="4220479" y="5892001"/>
                  <a:pt x="4125774" y="5981680"/>
                  <a:pt x="4145964" y="5977170"/>
                </a:cubicBezTo>
                <a:cubicBezTo>
                  <a:pt x="4332971" y="5937091"/>
                  <a:pt x="4522862" y="5948113"/>
                  <a:pt x="4710350" y="5909035"/>
                </a:cubicBezTo>
                <a:cubicBezTo>
                  <a:pt x="4772366" y="5896009"/>
                  <a:pt x="4842554" y="5870958"/>
                  <a:pt x="4870916" y="5949616"/>
                </a:cubicBezTo>
                <a:cubicBezTo>
                  <a:pt x="4879571" y="5972663"/>
                  <a:pt x="4873320" y="5980177"/>
                  <a:pt x="4960333" y="5949115"/>
                </a:cubicBezTo>
                <a:cubicBezTo>
                  <a:pt x="4994466" y="5937091"/>
                  <a:pt x="5039656" y="5924065"/>
                  <a:pt x="5073788" y="5953623"/>
                </a:cubicBezTo>
                <a:cubicBezTo>
                  <a:pt x="5052154" y="5990698"/>
                  <a:pt x="5010331" y="5979675"/>
                  <a:pt x="4979084" y="5990197"/>
                </a:cubicBezTo>
                <a:cubicBezTo>
                  <a:pt x="4896397" y="6017250"/>
                  <a:pt x="5180513" y="6120457"/>
                  <a:pt x="5100228" y="6151519"/>
                </a:cubicBezTo>
                <a:cubicBezTo>
                  <a:pt x="4935817" y="6215148"/>
                  <a:pt x="4832938" y="6196611"/>
                  <a:pt x="4666602" y="6266250"/>
                </a:cubicBezTo>
                <a:cubicBezTo>
                  <a:pt x="4723331" y="6264746"/>
                  <a:pt x="4706024" y="6288795"/>
                  <a:pt x="4762750" y="6288795"/>
                </a:cubicBezTo>
                <a:cubicBezTo>
                  <a:pt x="4788229" y="6288795"/>
                  <a:pt x="4815151" y="6294807"/>
                  <a:pt x="4815151" y="6322363"/>
                </a:cubicBezTo>
                <a:cubicBezTo>
                  <a:pt x="4815151" y="6348414"/>
                  <a:pt x="4516613" y="6491199"/>
                  <a:pt x="4558918" y="6504727"/>
                </a:cubicBezTo>
                <a:cubicBezTo>
                  <a:pt x="4674295" y="6541299"/>
                  <a:pt x="4970431" y="6429075"/>
                  <a:pt x="4899280" y="6480679"/>
                </a:cubicBezTo>
                <a:cubicBezTo>
                  <a:pt x="4791114" y="6559337"/>
                  <a:pt x="4774769" y="6574868"/>
                  <a:pt x="4692563" y="6586391"/>
                </a:cubicBezTo>
                <a:cubicBezTo>
                  <a:pt x="4621894" y="6596411"/>
                  <a:pt x="4373353" y="6816352"/>
                  <a:pt x="4303645" y="6834888"/>
                </a:cubicBezTo>
                <a:cubicBezTo>
                  <a:pt x="4288262" y="6838896"/>
                  <a:pt x="4291687" y="6845065"/>
                  <a:pt x="4307829" y="6852361"/>
                </a:cubicBezTo>
                <a:lnTo>
                  <a:pt x="4323786" y="6858000"/>
                </a:lnTo>
                <a:lnTo>
                  <a:pt x="0" y="6858000"/>
                </a:lnTo>
                <a:close/>
              </a:path>
            </a:pathLst>
          </a:custGeom>
        </p:spPr>
      </p:pic>
      <p:sp>
        <p:nvSpPr>
          <p:cNvPr id="2" name="Título 1">
            <a:extLst>
              <a:ext uri="{FF2B5EF4-FFF2-40B4-BE49-F238E27FC236}">
                <a16:creationId xmlns:a16="http://schemas.microsoft.com/office/drawing/2014/main" id="{98C47E99-5EFE-BDD8-5516-A223042B3571}"/>
              </a:ext>
            </a:extLst>
          </p:cNvPr>
          <p:cNvSpPr>
            <a:spLocks noGrp="1"/>
          </p:cNvSpPr>
          <p:nvPr>
            <p:ph type="ctrTitle"/>
          </p:nvPr>
        </p:nvSpPr>
        <p:spPr>
          <a:xfrm>
            <a:off x="5445892" y="3897970"/>
            <a:ext cx="6483839" cy="1701570"/>
          </a:xfrm>
        </p:spPr>
        <p:txBody>
          <a:bodyPr anchor="b">
            <a:normAutofit/>
          </a:bodyPr>
          <a:lstStyle/>
          <a:p>
            <a:pPr algn="ctr"/>
            <a:r>
              <a:rPr lang="es-ES" sz="4000" b="1" dirty="0"/>
              <a:t>S</a:t>
            </a:r>
            <a:r>
              <a:rPr lang="es-UY" sz="4000" b="1" dirty="0"/>
              <a:t>OCIEDADES ANÓNIMAS DEPORTIVAS (SAD)</a:t>
            </a:r>
          </a:p>
        </p:txBody>
      </p:sp>
    </p:spTree>
    <p:extLst>
      <p:ext uri="{BB962C8B-B14F-4D97-AF65-F5344CB8AC3E}">
        <p14:creationId xmlns:p14="http://schemas.microsoft.com/office/powerpoint/2010/main" val="3337902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621E9DB-DC05-4250-BEEE-E8DF816BC955}"/>
              </a:ext>
            </a:extLst>
          </p:cNvPr>
          <p:cNvSpPr>
            <a:spLocks noGrp="1"/>
          </p:cNvSpPr>
          <p:nvPr>
            <p:ph idx="1"/>
          </p:nvPr>
        </p:nvSpPr>
        <p:spPr>
          <a:xfrm>
            <a:off x="1072116" y="725140"/>
            <a:ext cx="10515600" cy="4160520"/>
          </a:xfrm>
        </p:spPr>
        <p:txBody>
          <a:bodyPr>
            <a:normAutofit fontScale="25000" lnSpcReduction="20000"/>
          </a:bodyPr>
          <a:lstStyle/>
          <a:p>
            <a:pPr marL="0" indent="0">
              <a:buNone/>
            </a:pPr>
            <a:endParaRPr lang="es-UY" sz="9600" dirty="0">
              <a:latin typeface="+mj-lt"/>
            </a:endParaRPr>
          </a:p>
          <a:p>
            <a:pPr marL="0" lvl="0" indent="0" algn="just">
              <a:lnSpc>
                <a:spcPct val="115000"/>
              </a:lnSpc>
              <a:buNone/>
              <a:tabLst>
                <a:tab pos="449580" algn="l"/>
              </a:tabLst>
            </a:pPr>
            <a:r>
              <a:rPr lang="es-ES" sz="8800" b="1" dirty="0">
                <a:latin typeface="+mj-lt"/>
              </a:rPr>
              <a:t>i) I</a:t>
            </a:r>
            <a:r>
              <a:rPr lang="es-UY" sz="8800" b="1" dirty="0" err="1">
                <a:latin typeface="+mj-lt"/>
              </a:rPr>
              <a:t>nscripción</a:t>
            </a:r>
            <a:r>
              <a:rPr lang="es-UY" sz="8800" b="1" dirty="0">
                <a:latin typeface="+mj-lt"/>
              </a:rPr>
              <a:t> en el Registro de Instituciones Deportivas</a:t>
            </a:r>
          </a:p>
          <a:p>
            <a:pPr marL="0" indent="0" algn="just">
              <a:lnSpc>
                <a:spcPct val="115000"/>
              </a:lnSpc>
              <a:buNone/>
              <a:tabLst>
                <a:tab pos="449580" algn="l"/>
              </a:tabLst>
            </a:pPr>
            <a:endParaRPr lang="es-UY" sz="8800" dirty="0">
              <a:latin typeface="+mj-lt"/>
            </a:endParaRPr>
          </a:p>
          <a:p>
            <a:pPr marL="0" indent="0" algn="just">
              <a:lnSpc>
                <a:spcPct val="115000"/>
              </a:lnSpc>
              <a:buNone/>
              <a:tabLst>
                <a:tab pos="449580" algn="l"/>
              </a:tabLst>
            </a:pPr>
            <a:r>
              <a:rPr lang="es-ES" sz="8800" dirty="0">
                <a:latin typeface="+mj-lt"/>
              </a:rPr>
              <a:t>Todos los clubes deportivos (y entre estos, las SAD) deberán inscribirse en el Registro de Instituciones Deportivas, so pena de no poder participar en las competiciones oficiales organizadas por la AUF. </a:t>
            </a:r>
            <a:endParaRPr lang="es-UY" sz="8800" dirty="0">
              <a:latin typeface="+mj-lt"/>
            </a:endParaRPr>
          </a:p>
          <a:p>
            <a:pPr marL="0" indent="0" algn="just">
              <a:lnSpc>
                <a:spcPct val="115000"/>
              </a:lnSpc>
              <a:buNone/>
              <a:tabLst>
                <a:tab pos="449580" algn="l"/>
              </a:tabLst>
            </a:pPr>
            <a:endParaRPr lang="es-UY" sz="8800" b="1" dirty="0">
              <a:latin typeface="+mj-lt"/>
            </a:endParaRPr>
          </a:p>
          <a:p>
            <a:pPr marL="0" lvl="0" indent="0" algn="just">
              <a:lnSpc>
                <a:spcPct val="115000"/>
              </a:lnSpc>
              <a:buNone/>
              <a:tabLst>
                <a:tab pos="449580" algn="l"/>
              </a:tabLst>
            </a:pPr>
            <a:r>
              <a:rPr lang="es-ES" sz="8800" b="1" dirty="0" err="1">
                <a:latin typeface="+mj-lt"/>
              </a:rPr>
              <a:t>ii</a:t>
            </a:r>
            <a:r>
              <a:rPr lang="es-ES" sz="8800" b="1" dirty="0">
                <a:latin typeface="+mj-lt"/>
              </a:rPr>
              <a:t>) Objeto</a:t>
            </a:r>
            <a:r>
              <a:rPr lang="es-UY" sz="8800" b="1" dirty="0">
                <a:latin typeface="+mj-lt"/>
              </a:rPr>
              <a:t> social único</a:t>
            </a:r>
          </a:p>
          <a:p>
            <a:pPr marL="0" indent="0" algn="just">
              <a:lnSpc>
                <a:spcPct val="115000"/>
              </a:lnSpc>
              <a:buNone/>
              <a:tabLst>
                <a:tab pos="449580" algn="l"/>
              </a:tabLst>
            </a:pPr>
            <a:endParaRPr lang="es-UY" sz="8800" dirty="0">
              <a:latin typeface="+mj-lt"/>
            </a:endParaRPr>
          </a:p>
          <a:p>
            <a:pPr marL="0" indent="0" algn="just">
              <a:lnSpc>
                <a:spcPct val="115000"/>
              </a:lnSpc>
              <a:buNone/>
              <a:tabLst>
                <a:tab pos="449580" algn="l"/>
              </a:tabLst>
            </a:pPr>
            <a:r>
              <a:rPr lang="es-ES" sz="8800" dirty="0">
                <a:latin typeface="+mj-lt"/>
              </a:rPr>
              <a:t>De conformidad a la normativa nacional, la SAD deberá contar con un único objeto social el cual deberá estar destinado a la participación en competiciones deportivas oficiales y al desarrollo de actividades deportivas. </a:t>
            </a:r>
            <a:endParaRPr lang="es-UY" sz="8800" dirty="0">
              <a:latin typeface="+mj-lt"/>
            </a:endParaRPr>
          </a:p>
          <a:p>
            <a:endParaRPr lang="es-UY" sz="9700" dirty="0">
              <a:latin typeface="+mj-lt"/>
            </a:endParaRPr>
          </a:p>
          <a:p>
            <a:pPr marL="0" indent="0">
              <a:buNone/>
            </a:pPr>
            <a:endParaRPr lang="es-UY" dirty="0"/>
          </a:p>
        </p:txBody>
      </p:sp>
    </p:spTree>
    <p:extLst>
      <p:ext uri="{BB962C8B-B14F-4D97-AF65-F5344CB8AC3E}">
        <p14:creationId xmlns:p14="http://schemas.microsoft.com/office/powerpoint/2010/main" val="3434772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621E9DB-DC05-4250-BEEE-E8DF816BC955}"/>
              </a:ext>
            </a:extLst>
          </p:cNvPr>
          <p:cNvSpPr>
            <a:spLocks noGrp="1"/>
          </p:cNvSpPr>
          <p:nvPr>
            <p:ph idx="1"/>
          </p:nvPr>
        </p:nvSpPr>
        <p:spPr>
          <a:xfrm>
            <a:off x="1072116" y="725140"/>
            <a:ext cx="10515600" cy="4160520"/>
          </a:xfrm>
        </p:spPr>
        <p:txBody>
          <a:bodyPr>
            <a:normAutofit fontScale="25000" lnSpcReduction="20000"/>
          </a:bodyPr>
          <a:lstStyle/>
          <a:p>
            <a:pPr marL="0" indent="0" algn="just">
              <a:lnSpc>
                <a:spcPct val="115000"/>
              </a:lnSpc>
              <a:buNone/>
              <a:tabLst>
                <a:tab pos="449580" algn="l"/>
              </a:tabLst>
            </a:pPr>
            <a:endParaRPr lang="es-UY" sz="8800" b="1" dirty="0">
              <a:latin typeface="+mj-lt"/>
            </a:endParaRPr>
          </a:p>
          <a:p>
            <a:pPr marL="0" indent="0" algn="just">
              <a:lnSpc>
                <a:spcPct val="115000"/>
              </a:lnSpc>
              <a:buNone/>
              <a:tabLst>
                <a:tab pos="449580" algn="l"/>
              </a:tabLst>
            </a:pPr>
            <a:r>
              <a:rPr lang="es-ES" sz="8800" b="1" dirty="0" err="1">
                <a:latin typeface="+mj-lt"/>
              </a:rPr>
              <a:t>iii</a:t>
            </a:r>
            <a:r>
              <a:rPr lang="es-ES" sz="8800" b="1" dirty="0">
                <a:latin typeface="+mj-lt"/>
              </a:rPr>
              <a:t>) Requisitos</a:t>
            </a:r>
            <a:r>
              <a:rPr lang="es-UY" sz="8800" b="1" dirty="0">
                <a:latin typeface="+mj-lt"/>
              </a:rPr>
              <a:t> para ser accionista</a:t>
            </a:r>
          </a:p>
          <a:p>
            <a:pPr marL="342900" indent="-342900" algn="just">
              <a:lnSpc>
                <a:spcPct val="115000"/>
              </a:lnSpc>
              <a:buFont typeface="+mj-lt"/>
              <a:buAutoNum type="romanLcParenR"/>
              <a:tabLst>
                <a:tab pos="449580" algn="l"/>
              </a:tabLst>
            </a:pPr>
            <a:endParaRPr lang="es-UY" sz="8800" b="1" dirty="0">
              <a:latin typeface="+mj-lt"/>
            </a:endParaRPr>
          </a:p>
          <a:p>
            <a:pPr marL="0" indent="0" algn="just">
              <a:lnSpc>
                <a:spcPct val="115000"/>
              </a:lnSpc>
              <a:buNone/>
              <a:tabLst>
                <a:tab pos="449580" algn="l"/>
              </a:tabLst>
            </a:pPr>
            <a:r>
              <a:rPr lang="es-ES" sz="8800" dirty="0">
                <a:latin typeface="+mj-lt"/>
              </a:rPr>
              <a:t>Podrán ser accionistas de la SAD personas físicas y jurídicas privadas. </a:t>
            </a:r>
            <a:endParaRPr lang="es-UY" sz="8800" dirty="0">
              <a:latin typeface="+mj-lt"/>
            </a:endParaRPr>
          </a:p>
          <a:p>
            <a:pPr marL="0" indent="0" algn="just">
              <a:lnSpc>
                <a:spcPct val="115000"/>
              </a:lnSpc>
              <a:buNone/>
              <a:tabLst>
                <a:tab pos="449580" algn="l"/>
              </a:tabLst>
            </a:pPr>
            <a:r>
              <a:rPr lang="es-ES" sz="8800" dirty="0">
                <a:latin typeface="+mj-lt"/>
              </a:rPr>
              <a:t> </a:t>
            </a:r>
            <a:endParaRPr lang="es-UY" sz="8800" dirty="0">
              <a:latin typeface="+mj-lt"/>
            </a:endParaRPr>
          </a:p>
          <a:p>
            <a:pPr marL="0" indent="0" algn="just">
              <a:lnSpc>
                <a:spcPct val="115000"/>
              </a:lnSpc>
              <a:buNone/>
              <a:tabLst>
                <a:tab pos="449580" algn="l"/>
              </a:tabLst>
            </a:pPr>
            <a:r>
              <a:rPr lang="es-ES" sz="8800" dirty="0">
                <a:latin typeface="+mj-lt"/>
              </a:rPr>
              <a:t>Sin perjuicio de ello, ninguna persona física o jurídica podrá en forma simultánea ser titular de acciones, directa o indirectamente, en una proporción superior al 1% del capital en dos o más SAD que participen de la misma competición. De acuerdo a la citada regulación, se entiende por </a:t>
            </a:r>
            <a:r>
              <a:rPr lang="es-ES" sz="8800" b="1" i="1" dirty="0">
                <a:latin typeface="+mj-lt"/>
              </a:rPr>
              <a:t>"participar en la misma competición" </a:t>
            </a:r>
            <a:r>
              <a:rPr lang="es-ES" sz="8800" dirty="0">
                <a:latin typeface="+mj-lt"/>
              </a:rPr>
              <a:t>al hecho de que dos clubes deportivos (independientemente de su forma jurídica), actúen en la misma disciplina, categoría, divisional y campeonato, estando regidos por una única Federación.</a:t>
            </a:r>
            <a:endParaRPr lang="es-UY" sz="8800" dirty="0">
              <a:latin typeface="+mj-lt"/>
            </a:endParaRPr>
          </a:p>
          <a:p>
            <a:pPr marL="342900" indent="-342900" algn="just">
              <a:lnSpc>
                <a:spcPct val="115000"/>
              </a:lnSpc>
              <a:buFont typeface="+mj-lt"/>
              <a:buAutoNum type="romanLcParenR"/>
              <a:tabLst>
                <a:tab pos="449580" algn="l"/>
              </a:tabLst>
            </a:pPr>
            <a:endParaRPr lang="es-UY" sz="8800" b="1" dirty="0">
              <a:latin typeface="+mj-lt"/>
            </a:endParaRPr>
          </a:p>
          <a:p>
            <a:pPr marL="0" indent="0">
              <a:buNone/>
            </a:pPr>
            <a:endParaRPr lang="es-UY" dirty="0"/>
          </a:p>
        </p:txBody>
      </p:sp>
    </p:spTree>
    <p:extLst>
      <p:ext uri="{BB962C8B-B14F-4D97-AF65-F5344CB8AC3E}">
        <p14:creationId xmlns:p14="http://schemas.microsoft.com/office/powerpoint/2010/main" val="14735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621E9DB-DC05-4250-BEEE-E8DF816BC955}"/>
              </a:ext>
            </a:extLst>
          </p:cNvPr>
          <p:cNvSpPr>
            <a:spLocks noGrp="1"/>
          </p:cNvSpPr>
          <p:nvPr>
            <p:ph idx="1"/>
          </p:nvPr>
        </p:nvSpPr>
        <p:spPr>
          <a:xfrm>
            <a:off x="721241" y="565651"/>
            <a:ext cx="10515600" cy="4160520"/>
          </a:xfrm>
        </p:spPr>
        <p:txBody>
          <a:bodyPr>
            <a:normAutofit fontScale="25000" lnSpcReduction="20000"/>
          </a:bodyPr>
          <a:lstStyle/>
          <a:p>
            <a:pPr marL="0" indent="0" algn="just">
              <a:lnSpc>
                <a:spcPct val="115000"/>
              </a:lnSpc>
              <a:buNone/>
              <a:tabLst>
                <a:tab pos="449580" algn="l"/>
              </a:tabLst>
            </a:pPr>
            <a:r>
              <a:rPr lang="es-ES" sz="8800" dirty="0">
                <a:latin typeface="+mj-lt"/>
              </a:rPr>
              <a:t>Los clubes deportivos constituidos como asociaciones civiles podrán ser accionistas de las SAD, en tanto se encuentren inscriptos y al día en el Registro de Instituciones Deportivas, no pudiendo poseer más de un 25% de las acciones en dicha SAD. En caso de participación en la misma competición directamente se excluye la posibilidad a dichos clubes de ser accionistas.  </a:t>
            </a:r>
            <a:endParaRPr lang="es-UY" sz="8800" dirty="0">
              <a:latin typeface="+mj-lt"/>
            </a:endParaRPr>
          </a:p>
          <a:p>
            <a:pPr marL="0" indent="0" algn="just">
              <a:lnSpc>
                <a:spcPct val="115000"/>
              </a:lnSpc>
              <a:buNone/>
              <a:tabLst>
                <a:tab pos="449580" algn="l"/>
              </a:tabLst>
            </a:pPr>
            <a:r>
              <a:rPr lang="es-ES" sz="8800" dirty="0">
                <a:latin typeface="+mj-lt"/>
              </a:rPr>
              <a:t> </a:t>
            </a:r>
            <a:endParaRPr lang="es-UY" sz="8800" dirty="0">
              <a:latin typeface="+mj-lt"/>
            </a:endParaRPr>
          </a:p>
          <a:p>
            <a:pPr marL="0" indent="0" algn="just">
              <a:lnSpc>
                <a:spcPct val="115000"/>
              </a:lnSpc>
              <a:buNone/>
              <a:tabLst>
                <a:tab pos="449580" algn="l"/>
              </a:tabLst>
            </a:pPr>
            <a:r>
              <a:rPr lang="es-ES" sz="8800" dirty="0">
                <a:latin typeface="+mj-lt"/>
              </a:rPr>
              <a:t>Asimismo, las personas físicas que tengan relación de dependencia con una SAD, ya sea en virtud de un vínculo laboral, profesional o de cualquier índole, no podrán ser titulares de acciones de otra sociedad que participe en la misma competición y en un porcentaje superior al anteriormente mencionado.</a:t>
            </a:r>
            <a:endParaRPr lang="es-UY" sz="8800" dirty="0">
              <a:latin typeface="+mj-lt"/>
            </a:endParaRPr>
          </a:p>
          <a:p>
            <a:pPr marL="0" indent="0" algn="just">
              <a:lnSpc>
                <a:spcPct val="115000"/>
              </a:lnSpc>
              <a:buNone/>
              <a:tabLst>
                <a:tab pos="449580" algn="l"/>
              </a:tabLst>
            </a:pPr>
            <a:endParaRPr lang="es-UY" sz="8800" dirty="0">
              <a:latin typeface="+mj-lt"/>
            </a:endParaRPr>
          </a:p>
          <a:p>
            <a:pPr marL="0" indent="0" algn="just">
              <a:lnSpc>
                <a:spcPct val="115000"/>
              </a:lnSpc>
              <a:buNone/>
              <a:tabLst>
                <a:tab pos="449580" algn="l"/>
              </a:tabLst>
            </a:pPr>
            <a:r>
              <a:rPr lang="es-UY" sz="8800" dirty="0">
                <a:latin typeface="+mj-lt"/>
              </a:rPr>
              <a:t>T</a:t>
            </a:r>
            <a:r>
              <a:rPr lang="es-ES" sz="8800" dirty="0" err="1">
                <a:latin typeface="+mj-lt"/>
              </a:rPr>
              <a:t>anto</a:t>
            </a:r>
            <a:r>
              <a:rPr lang="es-ES" sz="8800" dirty="0">
                <a:latin typeface="+mj-lt"/>
              </a:rPr>
              <a:t> los accionistas como los miembros de la Comisión Directiva, podrán actuar en las respectivas asambleas y reuniones, ya sea por sí o por otra persona que los represente mediante carta poder. </a:t>
            </a:r>
            <a:endParaRPr lang="es-UY" sz="8800" dirty="0">
              <a:latin typeface="+mj-lt"/>
            </a:endParaRPr>
          </a:p>
          <a:p>
            <a:pPr marL="0" indent="0">
              <a:buNone/>
            </a:pPr>
            <a:endParaRPr lang="es-UY" dirty="0"/>
          </a:p>
        </p:txBody>
      </p:sp>
    </p:spTree>
    <p:extLst>
      <p:ext uri="{BB962C8B-B14F-4D97-AF65-F5344CB8AC3E}">
        <p14:creationId xmlns:p14="http://schemas.microsoft.com/office/powerpoint/2010/main" val="69986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621E9DB-DC05-4250-BEEE-E8DF816BC955}"/>
              </a:ext>
            </a:extLst>
          </p:cNvPr>
          <p:cNvSpPr>
            <a:spLocks noGrp="1"/>
          </p:cNvSpPr>
          <p:nvPr>
            <p:ph idx="1"/>
          </p:nvPr>
        </p:nvSpPr>
        <p:spPr>
          <a:xfrm>
            <a:off x="944525" y="1214238"/>
            <a:ext cx="10515600" cy="4160520"/>
          </a:xfrm>
        </p:spPr>
        <p:txBody>
          <a:bodyPr>
            <a:normAutofit fontScale="25000" lnSpcReduction="20000"/>
          </a:bodyPr>
          <a:lstStyle/>
          <a:p>
            <a:pPr marL="0" indent="0" algn="just">
              <a:lnSpc>
                <a:spcPct val="115000"/>
              </a:lnSpc>
              <a:buNone/>
              <a:tabLst>
                <a:tab pos="449580" algn="l"/>
              </a:tabLst>
            </a:pPr>
            <a:r>
              <a:rPr lang="es-ES" sz="8700" b="1" dirty="0" err="1">
                <a:latin typeface="+mj-lt"/>
              </a:rPr>
              <a:t>iv</a:t>
            </a:r>
            <a:r>
              <a:rPr lang="es-ES" sz="8700" b="1" dirty="0">
                <a:latin typeface="+mj-lt"/>
              </a:rPr>
              <a:t>) Identificación</a:t>
            </a:r>
            <a:r>
              <a:rPr lang="es-UY" sz="8700" b="1" dirty="0">
                <a:latin typeface="+mj-lt"/>
              </a:rPr>
              <a:t> del Beneficiario Final (Ley 19.484)</a:t>
            </a:r>
          </a:p>
          <a:p>
            <a:pPr marL="0" indent="0" algn="just">
              <a:lnSpc>
                <a:spcPct val="115000"/>
              </a:lnSpc>
              <a:buNone/>
              <a:tabLst>
                <a:tab pos="449580" algn="l"/>
              </a:tabLst>
            </a:pPr>
            <a:r>
              <a:rPr lang="es-ES" sz="8700" b="1" dirty="0">
                <a:latin typeface="+mj-lt"/>
              </a:rPr>
              <a:t> </a:t>
            </a:r>
            <a:endParaRPr lang="es-UY" sz="8700" b="1" dirty="0">
              <a:latin typeface="+mj-lt"/>
            </a:endParaRPr>
          </a:p>
          <a:p>
            <a:pPr marL="0" indent="0" algn="just">
              <a:lnSpc>
                <a:spcPct val="115000"/>
              </a:lnSpc>
              <a:buNone/>
              <a:tabLst>
                <a:tab pos="449580" algn="l"/>
              </a:tabLst>
            </a:pPr>
            <a:r>
              <a:rPr lang="es-ES" sz="8700" dirty="0">
                <a:latin typeface="+mj-lt"/>
              </a:rPr>
              <a:t>La Ley </a:t>
            </a:r>
            <a:r>
              <a:rPr lang="es-ES" sz="8700" dirty="0" err="1">
                <a:latin typeface="+mj-lt"/>
              </a:rPr>
              <a:t>N°</a:t>
            </a:r>
            <a:r>
              <a:rPr lang="es-ES" sz="8700" dirty="0">
                <a:latin typeface="+mj-lt"/>
              </a:rPr>
              <a:t> 19.484 sobre Transparencia Fiscal Internacional, Prevención del Lavado de Activos y Financiamiento del Terrorismo impone la obligación de identificar los beneficiarios finales de las estructuras jurídicas, así como la identificación de titulares de participaciones o de títulos nominativos de sociedades anónimas con acciones nominativas, tal como lo sería la SAD.</a:t>
            </a:r>
            <a:endParaRPr lang="es-UY" sz="8700" dirty="0">
              <a:latin typeface="+mj-lt"/>
            </a:endParaRPr>
          </a:p>
          <a:p>
            <a:pPr marL="0" indent="0" algn="just">
              <a:lnSpc>
                <a:spcPct val="115000"/>
              </a:lnSpc>
              <a:buNone/>
              <a:tabLst>
                <a:tab pos="449580" algn="l"/>
              </a:tabLst>
            </a:pPr>
            <a:endParaRPr lang="es-ES" sz="8700" dirty="0">
              <a:latin typeface="+mj-lt"/>
            </a:endParaRPr>
          </a:p>
          <a:p>
            <a:pPr marL="0" indent="0" algn="just">
              <a:lnSpc>
                <a:spcPct val="115000"/>
              </a:lnSpc>
              <a:buNone/>
              <a:tabLst>
                <a:tab pos="449580" algn="l"/>
              </a:tabLst>
            </a:pPr>
            <a:r>
              <a:rPr lang="es-ES" sz="8700" dirty="0">
                <a:latin typeface="+mj-lt"/>
              </a:rPr>
              <a:t>El beneficiario final es definido como “aquella persona física que, directa o indirectamente, posea como mínimo el 15% del capital o su equivalente, o de los derechos de voto, o que por otros medios ejerza el control final sobre una entidad”.</a:t>
            </a:r>
            <a:endParaRPr lang="es-UY" sz="8700" dirty="0">
              <a:latin typeface="+mj-lt"/>
            </a:endParaRPr>
          </a:p>
          <a:p>
            <a:pPr marL="342900" indent="-342900" algn="just">
              <a:lnSpc>
                <a:spcPct val="115000"/>
              </a:lnSpc>
              <a:buFont typeface="+mj-lt"/>
              <a:buAutoNum type="romanLcParenR"/>
              <a:tabLst>
                <a:tab pos="449580" algn="l"/>
              </a:tabLst>
            </a:pPr>
            <a:endParaRPr lang="es-UY" sz="8800" b="1" dirty="0">
              <a:latin typeface="+mj-lt"/>
            </a:endParaRPr>
          </a:p>
          <a:p>
            <a:pPr marL="0" indent="0">
              <a:buNone/>
            </a:pPr>
            <a:endParaRPr lang="es-UY" dirty="0"/>
          </a:p>
        </p:txBody>
      </p:sp>
    </p:spTree>
    <p:extLst>
      <p:ext uri="{BB962C8B-B14F-4D97-AF65-F5344CB8AC3E}">
        <p14:creationId xmlns:p14="http://schemas.microsoft.com/office/powerpoint/2010/main" val="647369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621E9DB-DC05-4250-BEEE-E8DF816BC955}"/>
              </a:ext>
            </a:extLst>
          </p:cNvPr>
          <p:cNvSpPr>
            <a:spLocks noGrp="1"/>
          </p:cNvSpPr>
          <p:nvPr>
            <p:ph idx="1"/>
          </p:nvPr>
        </p:nvSpPr>
        <p:spPr>
          <a:xfrm>
            <a:off x="838200" y="406164"/>
            <a:ext cx="10515600" cy="4160520"/>
          </a:xfrm>
        </p:spPr>
        <p:txBody>
          <a:bodyPr>
            <a:normAutofit fontScale="25000" lnSpcReduction="20000"/>
          </a:bodyPr>
          <a:lstStyle/>
          <a:p>
            <a:pPr marL="0" indent="0" algn="just">
              <a:lnSpc>
                <a:spcPct val="115000"/>
              </a:lnSpc>
              <a:buNone/>
              <a:tabLst>
                <a:tab pos="449580" algn="l"/>
              </a:tabLst>
            </a:pPr>
            <a:r>
              <a:rPr lang="es-ES" sz="8800" b="1" dirty="0">
                <a:latin typeface="+mj-lt"/>
              </a:rPr>
              <a:t>v) Capital de la SAD</a:t>
            </a:r>
            <a:endParaRPr lang="es-UY" sz="8800" b="1" dirty="0">
              <a:latin typeface="+mj-lt"/>
            </a:endParaRPr>
          </a:p>
          <a:p>
            <a:pPr marL="0" indent="0" algn="just">
              <a:lnSpc>
                <a:spcPct val="115000"/>
              </a:lnSpc>
              <a:buNone/>
              <a:tabLst>
                <a:tab pos="449580" algn="l"/>
              </a:tabLst>
            </a:pPr>
            <a:r>
              <a:rPr lang="es-ES" sz="8800" b="1" dirty="0">
                <a:latin typeface="+mj-lt"/>
              </a:rPr>
              <a:t> </a:t>
            </a:r>
            <a:endParaRPr lang="es-UY" sz="8800" dirty="0">
              <a:latin typeface="+mj-lt"/>
            </a:endParaRPr>
          </a:p>
          <a:p>
            <a:pPr marL="0" indent="0" algn="just">
              <a:lnSpc>
                <a:spcPct val="115000"/>
              </a:lnSpc>
              <a:buNone/>
              <a:tabLst>
                <a:tab pos="449580" algn="l"/>
              </a:tabLst>
            </a:pPr>
            <a:r>
              <a:rPr lang="es-ES" sz="8800" dirty="0">
                <a:latin typeface="+mj-lt"/>
              </a:rPr>
              <a:t>El capital de la SAD se dividirá en acciones, las que deberán ser nominativas y tener el mismo valor nominal.  </a:t>
            </a:r>
          </a:p>
          <a:p>
            <a:pPr marL="0" indent="0" algn="just">
              <a:lnSpc>
                <a:spcPct val="115000"/>
              </a:lnSpc>
              <a:buNone/>
              <a:tabLst>
                <a:tab pos="449580" algn="l"/>
              </a:tabLst>
            </a:pPr>
            <a:endParaRPr lang="es-ES" sz="8800" dirty="0">
              <a:latin typeface="+mj-lt"/>
            </a:endParaRPr>
          </a:p>
          <a:p>
            <a:pPr marL="0" indent="0" algn="just">
              <a:lnSpc>
                <a:spcPct val="115000"/>
              </a:lnSpc>
              <a:buNone/>
              <a:tabLst>
                <a:tab pos="449580" algn="l"/>
              </a:tabLst>
            </a:pPr>
            <a:r>
              <a:rPr lang="es-ES" sz="8800" dirty="0">
                <a:latin typeface="+mj-lt"/>
              </a:rPr>
              <a:t>En caso de que un accionista pretenda transferir, disponer y/o gravar sus acciones, la sociedad necesariamente tendrá que comunicar esta situación al Registro de Instituciones Deportivas. </a:t>
            </a:r>
          </a:p>
          <a:p>
            <a:pPr marL="0" indent="0" algn="just">
              <a:lnSpc>
                <a:spcPct val="115000"/>
              </a:lnSpc>
              <a:buNone/>
              <a:tabLst>
                <a:tab pos="449580" algn="l"/>
              </a:tabLst>
            </a:pPr>
            <a:endParaRPr lang="es-UY" sz="8800" dirty="0">
              <a:latin typeface="+mj-lt"/>
            </a:endParaRPr>
          </a:p>
          <a:p>
            <a:pPr marL="0" indent="0" algn="just">
              <a:lnSpc>
                <a:spcPct val="115000"/>
              </a:lnSpc>
              <a:buNone/>
              <a:tabLst>
                <a:tab pos="449580" algn="l"/>
              </a:tabLst>
            </a:pPr>
            <a:r>
              <a:rPr lang="es-ES" sz="8800" dirty="0">
                <a:latin typeface="+mj-lt"/>
              </a:rPr>
              <a:t>La ley prevé expresamente que los estatutos de la SAD no podrán establecer ninguna limitación a la libre transmisión de las acciones.   </a:t>
            </a:r>
          </a:p>
          <a:p>
            <a:pPr marL="0" indent="0" algn="just">
              <a:lnSpc>
                <a:spcPct val="115000"/>
              </a:lnSpc>
              <a:buNone/>
              <a:tabLst>
                <a:tab pos="449580" algn="l"/>
              </a:tabLst>
            </a:pPr>
            <a:endParaRPr lang="es-UY" sz="8800" dirty="0">
              <a:latin typeface="+mj-lt"/>
            </a:endParaRPr>
          </a:p>
          <a:p>
            <a:pPr marL="0" indent="0" algn="just">
              <a:lnSpc>
                <a:spcPct val="115000"/>
              </a:lnSpc>
              <a:buNone/>
              <a:tabLst>
                <a:tab pos="449580" algn="l"/>
              </a:tabLst>
            </a:pPr>
            <a:r>
              <a:rPr lang="es-ES" sz="8800" dirty="0">
                <a:latin typeface="+mj-lt"/>
              </a:rPr>
              <a:t>Los fundadores de la SAD no pueden reservarse ventajas o remuneraciones de ningún tipo.</a:t>
            </a:r>
            <a:endParaRPr lang="es-UY" sz="8800" dirty="0">
              <a:latin typeface="+mj-lt"/>
            </a:endParaRPr>
          </a:p>
          <a:p>
            <a:pPr marL="0" indent="0" algn="just">
              <a:lnSpc>
                <a:spcPct val="115000"/>
              </a:lnSpc>
              <a:buNone/>
              <a:tabLst>
                <a:tab pos="449580" algn="l"/>
              </a:tabLst>
            </a:pPr>
            <a:endParaRPr lang="es-ES" sz="1800" dirty="0">
              <a:latin typeface="Calibri" panose="020F0502020204030204" pitchFamily="34" charset="0"/>
              <a:ea typeface="Times New Roman" panose="02020603050405020304" pitchFamily="18" charset="0"/>
            </a:endParaRPr>
          </a:p>
          <a:p>
            <a:pPr marL="0" indent="0" algn="just">
              <a:lnSpc>
                <a:spcPct val="115000"/>
              </a:lnSpc>
              <a:buNone/>
              <a:tabLst>
                <a:tab pos="449580" algn="l"/>
              </a:tabLst>
            </a:pPr>
            <a:endParaRPr lang="es-UY" sz="1800" dirty="0">
              <a:effectLst/>
              <a:latin typeface="Times New Roman" panose="02020603050405020304" pitchFamily="18" charset="0"/>
              <a:ea typeface="Times New Roman" panose="02020603050405020304" pitchFamily="18" charset="0"/>
            </a:endParaRPr>
          </a:p>
          <a:p>
            <a:pPr marL="342900" indent="-342900" algn="just">
              <a:lnSpc>
                <a:spcPct val="115000"/>
              </a:lnSpc>
              <a:buFont typeface="+mj-lt"/>
              <a:buAutoNum type="romanLcParenR"/>
              <a:tabLst>
                <a:tab pos="449580" algn="l"/>
              </a:tabLst>
            </a:pPr>
            <a:endParaRPr lang="es-UY" sz="8800" b="1" dirty="0">
              <a:latin typeface="+mj-lt"/>
            </a:endParaRPr>
          </a:p>
          <a:p>
            <a:pPr marL="0" indent="0">
              <a:buNone/>
            </a:pPr>
            <a:endParaRPr lang="es-UY" dirty="0"/>
          </a:p>
        </p:txBody>
      </p:sp>
    </p:spTree>
    <p:extLst>
      <p:ext uri="{BB962C8B-B14F-4D97-AF65-F5344CB8AC3E}">
        <p14:creationId xmlns:p14="http://schemas.microsoft.com/office/powerpoint/2010/main" val="350460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621E9DB-DC05-4250-BEEE-E8DF816BC955}"/>
              </a:ext>
            </a:extLst>
          </p:cNvPr>
          <p:cNvSpPr>
            <a:spLocks noGrp="1"/>
          </p:cNvSpPr>
          <p:nvPr>
            <p:ph idx="1"/>
          </p:nvPr>
        </p:nvSpPr>
        <p:spPr>
          <a:xfrm>
            <a:off x="838200" y="852731"/>
            <a:ext cx="10515600" cy="4160520"/>
          </a:xfrm>
        </p:spPr>
        <p:txBody>
          <a:bodyPr>
            <a:normAutofit fontScale="25000" lnSpcReduction="20000"/>
          </a:bodyPr>
          <a:lstStyle/>
          <a:p>
            <a:pPr marL="0" indent="0" algn="just">
              <a:lnSpc>
                <a:spcPct val="115000"/>
              </a:lnSpc>
              <a:buNone/>
              <a:tabLst>
                <a:tab pos="449580" algn="l"/>
              </a:tabLst>
            </a:pPr>
            <a:r>
              <a:rPr lang="es-ES" sz="8000" b="1" dirty="0">
                <a:latin typeface="+mj-lt"/>
              </a:rPr>
              <a:t>vi) </a:t>
            </a:r>
            <a:r>
              <a:rPr lang="es-UY" sz="8000" b="1" dirty="0">
                <a:latin typeface="+mj-lt"/>
              </a:rPr>
              <a:t>Administración de la SAD</a:t>
            </a:r>
          </a:p>
          <a:p>
            <a:pPr marL="0" indent="0" algn="just">
              <a:lnSpc>
                <a:spcPct val="115000"/>
              </a:lnSpc>
              <a:buNone/>
              <a:tabLst>
                <a:tab pos="449580" algn="l"/>
              </a:tabLst>
            </a:pPr>
            <a:r>
              <a:rPr lang="es-UY" sz="8000" dirty="0">
                <a:latin typeface="+mj-lt"/>
              </a:rPr>
              <a:t> </a:t>
            </a:r>
          </a:p>
          <a:p>
            <a:pPr marL="0" indent="0" algn="just">
              <a:lnSpc>
                <a:spcPct val="115000"/>
              </a:lnSpc>
              <a:buNone/>
              <a:tabLst>
                <a:tab pos="449580" algn="l"/>
              </a:tabLst>
            </a:pPr>
            <a:r>
              <a:rPr lang="es-ES" sz="8000" dirty="0">
                <a:latin typeface="+mj-lt"/>
              </a:rPr>
              <a:t>Estará administrada por una comisión directiva compuesta por un mínimo de dos integrantes conforme la forma y condiciones que establezcan los estatutos.</a:t>
            </a:r>
            <a:endParaRPr lang="es-UY" sz="8000" dirty="0">
              <a:latin typeface="+mj-lt"/>
            </a:endParaRPr>
          </a:p>
          <a:p>
            <a:pPr marL="0" indent="0" algn="just">
              <a:lnSpc>
                <a:spcPct val="115000"/>
              </a:lnSpc>
              <a:buNone/>
              <a:tabLst>
                <a:tab pos="449580" algn="l"/>
              </a:tabLst>
            </a:pPr>
            <a:r>
              <a:rPr lang="es-ES" sz="8000" dirty="0">
                <a:latin typeface="+mj-lt"/>
              </a:rPr>
              <a:t> </a:t>
            </a:r>
            <a:endParaRPr lang="es-UY" sz="8000" dirty="0">
              <a:latin typeface="+mj-lt"/>
            </a:endParaRPr>
          </a:p>
          <a:p>
            <a:pPr marL="0" indent="0" algn="just">
              <a:lnSpc>
                <a:spcPct val="115000"/>
              </a:lnSpc>
              <a:buNone/>
              <a:tabLst>
                <a:tab pos="449580" algn="l"/>
              </a:tabLst>
            </a:pPr>
            <a:r>
              <a:rPr lang="es-ES" sz="8000" dirty="0">
                <a:latin typeface="+mj-lt"/>
              </a:rPr>
              <a:t>El presidente de la comisión directiva representará a la sociedad, salvo pacto en contrario dispuesto en el estatuto. </a:t>
            </a:r>
            <a:endParaRPr lang="es-UY" sz="8000" dirty="0">
              <a:latin typeface="+mj-lt"/>
            </a:endParaRPr>
          </a:p>
          <a:p>
            <a:pPr marL="0" indent="0" algn="just">
              <a:lnSpc>
                <a:spcPct val="115000"/>
              </a:lnSpc>
              <a:buNone/>
              <a:tabLst>
                <a:tab pos="449580" algn="l"/>
              </a:tabLst>
            </a:pPr>
            <a:r>
              <a:rPr lang="es-ES" sz="8000" dirty="0">
                <a:latin typeface="+mj-lt"/>
              </a:rPr>
              <a:t> </a:t>
            </a:r>
            <a:endParaRPr lang="es-UY" sz="8000" dirty="0">
              <a:latin typeface="+mj-lt"/>
            </a:endParaRPr>
          </a:p>
          <a:p>
            <a:pPr marL="0" indent="0" algn="just">
              <a:lnSpc>
                <a:spcPct val="115000"/>
              </a:lnSpc>
              <a:buNone/>
              <a:tabLst>
                <a:tab pos="449580" algn="l"/>
              </a:tabLst>
            </a:pPr>
            <a:r>
              <a:rPr lang="es-ES" sz="8000" dirty="0">
                <a:latin typeface="+mj-lt"/>
              </a:rPr>
              <a:t>No podrán integrar dicha comisión aquellas personas que tengan suspendida la capacidad para el ejercicio del comercio, que estén concursadas o que hayan sido sancionadas mediante la vía administrativa por el cometimiento de ciertas infracciones previstas en la ley. </a:t>
            </a:r>
            <a:endParaRPr lang="es-UY" sz="8000" dirty="0">
              <a:latin typeface="+mj-lt"/>
            </a:endParaRPr>
          </a:p>
          <a:p>
            <a:pPr marL="0" indent="0" algn="just">
              <a:lnSpc>
                <a:spcPct val="115000"/>
              </a:lnSpc>
              <a:buNone/>
              <a:tabLst>
                <a:tab pos="449580" algn="l"/>
              </a:tabLst>
            </a:pPr>
            <a:r>
              <a:rPr lang="es-ES" sz="8000" dirty="0">
                <a:latin typeface="+mj-lt"/>
              </a:rPr>
              <a:t> </a:t>
            </a:r>
            <a:endParaRPr lang="es-UY" sz="8000" dirty="0">
              <a:latin typeface="+mj-lt"/>
            </a:endParaRPr>
          </a:p>
          <a:p>
            <a:pPr marL="0" indent="0" algn="just">
              <a:lnSpc>
                <a:spcPct val="115000"/>
              </a:lnSpc>
              <a:buNone/>
              <a:tabLst>
                <a:tab pos="449580" algn="l"/>
              </a:tabLst>
            </a:pPr>
            <a:r>
              <a:rPr lang="es-ES" sz="8000" dirty="0">
                <a:latin typeface="+mj-lt"/>
              </a:rPr>
              <a:t>No podrán ser miembros aquellas personas que en los últimos dos años hayan sido directivos en otro club deportivo que participe en la misma competición. </a:t>
            </a:r>
            <a:endParaRPr lang="es-UY" sz="8000" dirty="0">
              <a:latin typeface="+mj-lt"/>
            </a:endParaRPr>
          </a:p>
          <a:p>
            <a:pPr marL="0" indent="0" algn="just">
              <a:lnSpc>
                <a:spcPct val="115000"/>
              </a:lnSpc>
              <a:buNone/>
              <a:tabLst>
                <a:tab pos="449580" algn="l"/>
              </a:tabLst>
            </a:pPr>
            <a:endParaRPr lang="es-ES" sz="8000" dirty="0">
              <a:latin typeface="+mj-lt"/>
            </a:endParaRPr>
          </a:p>
          <a:p>
            <a:pPr marL="0" indent="0" algn="just">
              <a:lnSpc>
                <a:spcPct val="115000"/>
              </a:lnSpc>
              <a:buNone/>
              <a:tabLst>
                <a:tab pos="449580" algn="l"/>
              </a:tabLst>
            </a:pPr>
            <a:endParaRPr lang="es-UY" sz="8000" dirty="0">
              <a:latin typeface="+mj-lt"/>
            </a:endParaRPr>
          </a:p>
          <a:p>
            <a:pPr marL="342900" indent="-342900" algn="just">
              <a:lnSpc>
                <a:spcPct val="115000"/>
              </a:lnSpc>
              <a:buFont typeface="+mj-lt"/>
              <a:buAutoNum type="romanLcParenR"/>
              <a:tabLst>
                <a:tab pos="449580" algn="l"/>
              </a:tabLst>
            </a:pPr>
            <a:endParaRPr lang="es-UY" sz="8000" b="1" dirty="0">
              <a:latin typeface="+mj-lt"/>
            </a:endParaRPr>
          </a:p>
          <a:p>
            <a:pPr marL="0" indent="0">
              <a:buNone/>
            </a:pPr>
            <a:endParaRPr lang="es-UY" dirty="0"/>
          </a:p>
        </p:txBody>
      </p:sp>
    </p:spTree>
    <p:extLst>
      <p:ext uri="{BB962C8B-B14F-4D97-AF65-F5344CB8AC3E}">
        <p14:creationId xmlns:p14="http://schemas.microsoft.com/office/powerpoint/2010/main" val="2000681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621E9DB-DC05-4250-BEEE-E8DF816BC955}"/>
              </a:ext>
            </a:extLst>
          </p:cNvPr>
          <p:cNvSpPr>
            <a:spLocks noGrp="1"/>
          </p:cNvSpPr>
          <p:nvPr>
            <p:ph idx="1"/>
          </p:nvPr>
        </p:nvSpPr>
        <p:spPr>
          <a:xfrm>
            <a:off x="838200" y="1348740"/>
            <a:ext cx="10515600" cy="4160520"/>
          </a:xfrm>
        </p:spPr>
        <p:txBody>
          <a:bodyPr>
            <a:normAutofit fontScale="25000" lnSpcReduction="20000"/>
          </a:bodyPr>
          <a:lstStyle/>
          <a:p>
            <a:pPr marL="0" indent="0" algn="just">
              <a:lnSpc>
                <a:spcPct val="115000"/>
              </a:lnSpc>
              <a:buNone/>
              <a:tabLst>
                <a:tab pos="449580" algn="l"/>
              </a:tabLst>
            </a:pPr>
            <a:r>
              <a:rPr lang="es-ES" sz="8800" b="1" dirty="0" err="1">
                <a:latin typeface="+mj-lt"/>
              </a:rPr>
              <a:t>vii</a:t>
            </a:r>
            <a:r>
              <a:rPr lang="es-ES" sz="8800" b="1" dirty="0">
                <a:latin typeface="+mj-lt"/>
              </a:rPr>
              <a:t>) </a:t>
            </a:r>
            <a:r>
              <a:rPr lang="es-UY" sz="8800" b="1" dirty="0">
                <a:latin typeface="+mj-lt"/>
              </a:rPr>
              <a:t>Responsabilidad de los miembros de la Comisión Directiva</a:t>
            </a:r>
          </a:p>
          <a:p>
            <a:pPr marL="0" indent="0" algn="just">
              <a:lnSpc>
                <a:spcPct val="115000"/>
              </a:lnSpc>
              <a:buNone/>
              <a:tabLst>
                <a:tab pos="-457200" algn="l"/>
              </a:tabLst>
            </a:pPr>
            <a:endParaRPr lang="es-ES" sz="8800" dirty="0">
              <a:latin typeface="+mj-lt"/>
            </a:endParaRPr>
          </a:p>
          <a:p>
            <a:pPr marL="0" indent="0" algn="just">
              <a:lnSpc>
                <a:spcPct val="115000"/>
              </a:lnSpc>
              <a:buNone/>
              <a:tabLst>
                <a:tab pos="-457200" algn="l"/>
              </a:tabLst>
            </a:pPr>
            <a:r>
              <a:rPr lang="es-ES" sz="8800" dirty="0">
                <a:latin typeface="+mj-lt"/>
              </a:rPr>
              <a:t>En términos generales, esta responsabilidad puede estar sujeta a tres grandes grupos:</a:t>
            </a:r>
            <a:endParaRPr lang="es-UY" sz="8800" dirty="0">
              <a:latin typeface="+mj-lt"/>
            </a:endParaRPr>
          </a:p>
          <a:p>
            <a:pPr marL="0" indent="0" algn="just">
              <a:lnSpc>
                <a:spcPct val="115000"/>
              </a:lnSpc>
              <a:buNone/>
              <a:tabLst>
                <a:tab pos="-457200" algn="l"/>
              </a:tabLst>
            </a:pPr>
            <a:endParaRPr lang="es-ES" sz="8800" dirty="0">
              <a:latin typeface="+mj-lt"/>
            </a:endParaRPr>
          </a:p>
          <a:p>
            <a:pPr marL="0" indent="0" algn="just">
              <a:lnSpc>
                <a:spcPct val="115000"/>
              </a:lnSpc>
              <a:buNone/>
              <a:tabLst>
                <a:tab pos="-457200" algn="l"/>
              </a:tabLst>
            </a:pPr>
            <a:r>
              <a:rPr lang="es-ES" sz="8800" dirty="0">
                <a:latin typeface="+mj-lt"/>
              </a:rPr>
              <a:t>A. Responsabilidad Ley de Sociedades Comerciales y Responsabilidad Civil;</a:t>
            </a:r>
          </a:p>
          <a:p>
            <a:pPr marL="0" indent="0" algn="just">
              <a:lnSpc>
                <a:spcPct val="115000"/>
              </a:lnSpc>
              <a:buNone/>
              <a:tabLst>
                <a:tab pos="-457200" algn="l"/>
              </a:tabLst>
            </a:pPr>
            <a:endParaRPr lang="es-ES" sz="8800" dirty="0">
              <a:latin typeface="+mj-lt"/>
            </a:endParaRPr>
          </a:p>
          <a:p>
            <a:pPr marL="0" indent="0" algn="just">
              <a:lnSpc>
                <a:spcPct val="115000"/>
              </a:lnSpc>
              <a:buNone/>
              <a:tabLst>
                <a:tab pos="-457200" algn="l"/>
              </a:tabLst>
            </a:pPr>
            <a:r>
              <a:rPr lang="es-ES" sz="8800" dirty="0">
                <a:latin typeface="+mj-lt"/>
              </a:rPr>
              <a:t>B. Responsabilidad Penal;</a:t>
            </a:r>
            <a:endParaRPr lang="es-UY" sz="8800" dirty="0">
              <a:latin typeface="+mj-lt"/>
            </a:endParaRPr>
          </a:p>
          <a:p>
            <a:pPr marL="0" indent="0" algn="just">
              <a:lnSpc>
                <a:spcPct val="115000"/>
              </a:lnSpc>
              <a:buNone/>
              <a:tabLst>
                <a:tab pos="-457200" algn="l"/>
              </a:tabLst>
            </a:pPr>
            <a:endParaRPr lang="es-ES" sz="8800" dirty="0">
              <a:latin typeface="+mj-lt"/>
            </a:endParaRPr>
          </a:p>
          <a:p>
            <a:pPr marL="0" indent="0" algn="just">
              <a:lnSpc>
                <a:spcPct val="115000"/>
              </a:lnSpc>
              <a:buNone/>
              <a:tabLst>
                <a:tab pos="-457200" algn="l"/>
              </a:tabLst>
            </a:pPr>
            <a:r>
              <a:rPr lang="es-ES" sz="8800" dirty="0">
                <a:latin typeface="+mj-lt"/>
              </a:rPr>
              <a:t>C. Responsabilidad Tributaria.</a:t>
            </a:r>
            <a:endParaRPr lang="es-UY" sz="8800" dirty="0">
              <a:latin typeface="+mj-lt"/>
            </a:endParaRPr>
          </a:p>
          <a:p>
            <a:pPr marL="0" indent="0" algn="just">
              <a:lnSpc>
                <a:spcPct val="115000"/>
              </a:lnSpc>
              <a:buNone/>
              <a:tabLst>
                <a:tab pos="449580" algn="l"/>
              </a:tabLst>
            </a:pPr>
            <a:endParaRPr lang="es-ES" sz="8000" dirty="0">
              <a:latin typeface="+mj-lt"/>
            </a:endParaRPr>
          </a:p>
          <a:p>
            <a:pPr marL="0" indent="0" algn="just">
              <a:lnSpc>
                <a:spcPct val="115000"/>
              </a:lnSpc>
              <a:buNone/>
              <a:tabLst>
                <a:tab pos="449580" algn="l"/>
              </a:tabLst>
            </a:pPr>
            <a:endParaRPr lang="es-UY" sz="8000" dirty="0">
              <a:latin typeface="+mj-lt"/>
            </a:endParaRPr>
          </a:p>
          <a:p>
            <a:pPr marL="342900" indent="-342900" algn="just">
              <a:lnSpc>
                <a:spcPct val="115000"/>
              </a:lnSpc>
              <a:buFont typeface="+mj-lt"/>
              <a:buAutoNum type="romanLcParenR"/>
              <a:tabLst>
                <a:tab pos="449580" algn="l"/>
              </a:tabLst>
            </a:pPr>
            <a:endParaRPr lang="es-UY" sz="8000" b="1" dirty="0">
              <a:latin typeface="+mj-lt"/>
            </a:endParaRPr>
          </a:p>
          <a:p>
            <a:pPr marL="0" indent="0">
              <a:buNone/>
            </a:pPr>
            <a:endParaRPr lang="es-UY" dirty="0"/>
          </a:p>
        </p:txBody>
      </p:sp>
    </p:spTree>
    <p:extLst>
      <p:ext uri="{BB962C8B-B14F-4D97-AF65-F5344CB8AC3E}">
        <p14:creationId xmlns:p14="http://schemas.microsoft.com/office/powerpoint/2010/main" val="2223558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621E9DB-DC05-4250-BEEE-E8DF816BC955}"/>
              </a:ext>
            </a:extLst>
          </p:cNvPr>
          <p:cNvSpPr>
            <a:spLocks noGrp="1"/>
          </p:cNvSpPr>
          <p:nvPr>
            <p:ph idx="1"/>
          </p:nvPr>
        </p:nvSpPr>
        <p:spPr>
          <a:xfrm>
            <a:off x="1061485" y="1603921"/>
            <a:ext cx="10515600" cy="4160520"/>
          </a:xfrm>
        </p:spPr>
        <p:txBody>
          <a:bodyPr>
            <a:normAutofit fontScale="25000" lnSpcReduction="20000"/>
          </a:bodyPr>
          <a:lstStyle/>
          <a:p>
            <a:pPr marL="0" indent="0" algn="just">
              <a:lnSpc>
                <a:spcPct val="115000"/>
              </a:lnSpc>
              <a:buNone/>
              <a:tabLst>
                <a:tab pos="449580" algn="l"/>
              </a:tabLst>
            </a:pPr>
            <a:r>
              <a:rPr lang="es-ES" sz="8800" b="1" dirty="0" err="1">
                <a:latin typeface="+mj-lt"/>
              </a:rPr>
              <a:t>viii</a:t>
            </a:r>
            <a:r>
              <a:rPr lang="es-ES" sz="8800" b="1" dirty="0">
                <a:latin typeface="+mj-lt"/>
              </a:rPr>
              <a:t>) </a:t>
            </a:r>
            <a:r>
              <a:rPr lang="es-UY" sz="8800" b="1" dirty="0">
                <a:latin typeface="+mj-lt"/>
              </a:rPr>
              <a:t>Beneficios de la SAD</a:t>
            </a:r>
          </a:p>
          <a:p>
            <a:pPr marL="0" indent="0" algn="just">
              <a:lnSpc>
                <a:spcPct val="115000"/>
              </a:lnSpc>
              <a:buNone/>
              <a:tabLst>
                <a:tab pos="449580" algn="l"/>
              </a:tabLst>
            </a:pPr>
            <a:endParaRPr lang="es-ES" sz="8800" b="1" dirty="0">
              <a:latin typeface="+mj-lt"/>
            </a:endParaRPr>
          </a:p>
          <a:p>
            <a:pPr marL="0" indent="0" algn="just">
              <a:lnSpc>
                <a:spcPct val="115000"/>
              </a:lnSpc>
              <a:buNone/>
              <a:tabLst>
                <a:tab pos="449580" algn="l"/>
              </a:tabLst>
            </a:pPr>
            <a:r>
              <a:rPr lang="es-ES" sz="8800" dirty="0">
                <a:latin typeface="+mj-lt"/>
              </a:rPr>
              <a:t>Esta figura jurídica se encuentra exonerada de todo impuesto nacional generado por actos comprendidos en su objeto social. A modo de ejemplo, los ingresos por transferencia de jugadores están exentos de impuestos, al igual que el pago de dividendos a accionistas. Cabe destacar que la Comisión Directiva deberá pagar los dividendos a los accionistas dentro de los 90 días contados desde la fecha en que se resolvió realizar tal distribución. </a:t>
            </a:r>
            <a:endParaRPr lang="es-UY" sz="8800" dirty="0">
              <a:latin typeface="+mj-lt"/>
            </a:endParaRPr>
          </a:p>
          <a:p>
            <a:pPr marL="0" indent="0" algn="just">
              <a:lnSpc>
                <a:spcPct val="115000"/>
              </a:lnSpc>
              <a:buNone/>
              <a:tabLst>
                <a:tab pos="449580" algn="l"/>
              </a:tabLst>
            </a:pPr>
            <a:r>
              <a:rPr lang="es-ES" sz="8800" dirty="0">
                <a:latin typeface="+mj-lt"/>
              </a:rPr>
              <a:t> </a:t>
            </a:r>
            <a:endParaRPr lang="es-UY" sz="8800" dirty="0">
              <a:latin typeface="+mj-lt"/>
            </a:endParaRPr>
          </a:p>
          <a:p>
            <a:pPr marL="0" indent="0" algn="just">
              <a:lnSpc>
                <a:spcPct val="115000"/>
              </a:lnSpc>
              <a:buNone/>
              <a:tabLst>
                <a:tab pos="449580" algn="l"/>
              </a:tabLst>
            </a:pPr>
            <a:endParaRPr lang="es-ES" sz="8800" b="1" dirty="0">
              <a:latin typeface="+mj-lt"/>
            </a:endParaRPr>
          </a:p>
          <a:p>
            <a:pPr marL="0" indent="0" algn="just">
              <a:lnSpc>
                <a:spcPct val="115000"/>
              </a:lnSpc>
              <a:buNone/>
              <a:tabLst>
                <a:tab pos="449580" algn="l"/>
              </a:tabLst>
            </a:pPr>
            <a:endParaRPr lang="es-UY" sz="8000" dirty="0">
              <a:latin typeface="+mj-lt"/>
            </a:endParaRPr>
          </a:p>
          <a:p>
            <a:pPr marL="342900" indent="-342900" algn="just">
              <a:lnSpc>
                <a:spcPct val="115000"/>
              </a:lnSpc>
              <a:buFont typeface="+mj-lt"/>
              <a:buAutoNum type="romanLcParenR"/>
              <a:tabLst>
                <a:tab pos="449580" algn="l"/>
              </a:tabLst>
            </a:pPr>
            <a:endParaRPr lang="es-UY" sz="8000" b="1" dirty="0">
              <a:latin typeface="+mj-lt"/>
            </a:endParaRPr>
          </a:p>
          <a:p>
            <a:pPr marL="0" indent="0">
              <a:buNone/>
            </a:pPr>
            <a:endParaRPr lang="es-UY" dirty="0"/>
          </a:p>
        </p:txBody>
      </p:sp>
    </p:spTree>
    <p:extLst>
      <p:ext uri="{BB962C8B-B14F-4D97-AF65-F5344CB8AC3E}">
        <p14:creationId xmlns:p14="http://schemas.microsoft.com/office/powerpoint/2010/main" val="1978620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structura blanca">
            <a:extLst>
              <a:ext uri="{FF2B5EF4-FFF2-40B4-BE49-F238E27FC236}">
                <a16:creationId xmlns:a16="http://schemas.microsoft.com/office/drawing/2014/main" id="{5AEB7FF8-6F09-502D-E81C-7DC218CFF8A0}"/>
              </a:ext>
            </a:extLst>
          </p:cNvPr>
          <p:cNvPicPr>
            <a:picLocks noChangeAspect="1"/>
          </p:cNvPicPr>
          <p:nvPr/>
        </p:nvPicPr>
        <p:blipFill>
          <a:blip r:embed="rId2"/>
          <a:srcRect b="24243"/>
          <a:stretch/>
        </p:blipFill>
        <p:spPr>
          <a:xfrm>
            <a:off x="20" y="10"/>
            <a:ext cx="12191980" cy="6857990"/>
          </a:xfrm>
          <a:custGeom>
            <a:avLst/>
            <a:gdLst/>
            <a:ahLst/>
            <a:cxnLst/>
            <a:rect l="l" t="t" r="r" b="b"/>
            <a:pathLst>
              <a:path w="12192000" h="6858000">
                <a:moveTo>
                  <a:pt x="0" y="0"/>
                </a:moveTo>
                <a:lnTo>
                  <a:pt x="12192000" y="0"/>
                </a:lnTo>
                <a:lnTo>
                  <a:pt x="12192000" y="6858000"/>
                </a:lnTo>
                <a:lnTo>
                  <a:pt x="11560655" y="6858000"/>
                </a:lnTo>
                <a:lnTo>
                  <a:pt x="11572884" y="6759738"/>
                </a:lnTo>
                <a:cubicBezTo>
                  <a:pt x="11663744" y="6693104"/>
                  <a:pt x="11749315" y="6619456"/>
                  <a:pt x="11812292" y="6532282"/>
                </a:cubicBezTo>
                <a:cubicBezTo>
                  <a:pt x="11851232" y="6478675"/>
                  <a:pt x="11886807" y="6425068"/>
                  <a:pt x="11956995" y="6386992"/>
                </a:cubicBezTo>
                <a:cubicBezTo>
                  <a:pt x="11918054" y="6334888"/>
                  <a:pt x="11851232" y="6322863"/>
                  <a:pt x="11801234" y="6284788"/>
                </a:cubicBezTo>
                <a:cubicBezTo>
                  <a:pt x="11797390" y="6253224"/>
                  <a:pt x="11876711" y="6262743"/>
                  <a:pt x="11856520" y="6193604"/>
                </a:cubicBezTo>
                <a:cubicBezTo>
                  <a:pt x="11829119" y="6101419"/>
                  <a:pt x="11858923" y="5996209"/>
                  <a:pt x="11722875" y="5956630"/>
                </a:cubicBezTo>
                <a:cubicBezTo>
                  <a:pt x="11686819" y="5866950"/>
                  <a:pt x="11676724" y="5723664"/>
                  <a:pt x="11763258" y="5635988"/>
                </a:cubicBezTo>
                <a:cubicBezTo>
                  <a:pt x="11892094" y="5505226"/>
                  <a:pt x="11871424" y="5422059"/>
                  <a:pt x="11706050" y="5351418"/>
                </a:cubicBezTo>
                <a:cubicBezTo>
                  <a:pt x="11684896" y="5342400"/>
                  <a:pt x="11707491" y="4786287"/>
                  <a:pt x="11697876" y="4763241"/>
                </a:cubicBezTo>
                <a:cubicBezTo>
                  <a:pt x="11713260" y="4731677"/>
                  <a:pt x="11749315" y="4739192"/>
                  <a:pt x="11776236" y="4730675"/>
                </a:cubicBezTo>
                <a:cubicBezTo>
                  <a:pt x="11894018" y="4694603"/>
                  <a:pt x="11897864" y="4694603"/>
                  <a:pt x="11868540" y="4584884"/>
                </a:cubicBezTo>
                <a:cubicBezTo>
                  <a:pt x="11859884" y="4551817"/>
                  <a:pt x="11880076" y="4538289"/>
                  <a:pt x="11898825" y="4517749"/>
                </a:cubicBezTo>
                <a:cubicBezTo>
                  <a:pt x="11969013" y="4441095"/>
                  <a:pt x="11969494" y="4440094"/>
                  <a:pt x="11897864" y="4375464"/>
                </a:cubicBezTo>
                <a:cubicBezTo>
                  <a:pt x="11877192" y="4356928"/>
                  <a:pt x="11863252" y="4336887"/>
                  <a:pt x="11854116" y="4311838"/>
                </a:cubicBezTo>
                <a:cubicBezTo>
                  <a:pt x="11837290" y="4266245"/>
                  <a:pt x="11837771" y="4228169"/>
                  <a:pt x="11901709" y="4203620"/>
                </a:cubicBezTo>
                <a:cubicBezTo>
                  <a:pt x="11946418" y="4186086"/>
                  <a:pt x="11971897" y="4166044"/>
                  <a:pt x="11974782" y="4114442"/>
                </a:cubicBezTo>
                <a:cubicBezTo>
                  <a:pt x="11976706" y="4071355"/>
                  <a:pt x="11981993" y="4043299"/>
                  <a:pt x="11932476" y="4024762"/>
                </a:cubicBezTo>
                <a:cubicBezTo>
                  <a:pt x="11892576" y="4009732"/>
                  <a:pt x="11881038" y="3977668"/>
                  <a:pt x="11885365" y="3939592"/>
                </a:cubicBezTo>
                <a:cubicBezTo>
                  <a:pt x="11895460" y="3846405"/>
                  <a:pt x="11841137" y="3791796"/>
                  <a:pt x="11751719" y="3749211"/>
                </a:cubicBezTo>
                <a:cubicBezTo>
                  <a:pt x="11666628" y="3708629"/>
                  <a:pt x="11592115" y="3654019"/>
                  <a:pt x="11513754" y="3604420"/>
                </a:cubicBezTo>
                <a:cubicBezTo>
                  <a:pt x="11426740" y="3549310"/>
                  <a:pt x="11325786" y="3516243"/>
                  <a:pt x="11220504" y="3488188"/>
                </a:cubicBezTo>
                <a:cubicBezTo>
                  <a:pt x="11239734" y="3448108"/>
                  <a:pt x="11306076" y="3470653"/>
                  <a:pt x="11312805" y="3414541"/>
                </a:cubicBezTo>
                <a:cubicBezTo>
                  <a:pt x="11148394" y="3366945"/>
                  <a:pt x="10991193" y="3295301"/>
                  <a:pt x="10805146" y="3277767"/>
                </a:cubicBezTo>
                <a:cubicBezTo>
                  <a:pt x="10955618" y="3286784"/>
                  <a:pt x="11092147" y="3222154"/>
                  <a:pt x="11234926" y="3203117"/>
                </a:cubicBezTo>
                <a:cubicBezTo>
                  <a:pt x="11248386" y="3171554"/>
                  <a:pt x="11217140" y="3179569"/>
                  <a:pt x="11204640" y="3174060"/>
                </a:cubicBezTo>
                <a:cubicBezTo>
                  <a:pt x="11192140" y="3168047"/>
                  <a:pt x="11176757" y="3166042"/>
                  <a:pt x="11174834" y="3143498"/>
                </a:cubicBezTo>
                <a:cubicBezTo>
                  <a:pt x="11243580" y="3110932"/>
                  <a:pt x="11329632" y="3132475"/>
                  <a:pt x="11400780" y="3099410"/>
                </a:cubicBezTo>
                <a:cubicBezTo>
                  <a:pt x="11384916" y="3051314"/>
                  <a:pt x="11323382" y="3080371"/>
                  <a:pt x="11297902" y="3041793"/>
                </a:cubicBezTo>
                <a:cubicBezTo>
                  <a:pt x="11364246" y="3034780"/>
                  <a:pt x="11425779" y="3031774"/>
                  <a:pt x="11485870" y="3021253"/>
                </a:cubicBezTo>
                <a:cubicBezTo>
                  <a:pt x="11532984" y="3013236"/>
                  <a:pt x="11545964" y="2972154"/>
                  <a:pt x="11513754" y="2944098"/>
                </a:cubicBezTo>
                <a:cubicBezTo>
                  <a:pt x="11484909" y="2919049"/>
                  <a:pt x="11442604" y="2917044"/>
                  <a:pt x="11405107" y="2906523"/>
                </a:cubicBezTo>
                <a:cubicBezTo>
                  <a:pt x="11137817" y="2833377"/>
                  <a:pt x="10857066" y="2809829"/>
                  <a:pt x="10572950" y="2803317"/>
                </a:cubicBezTo>
                <a:cubicBezTo>
                  <a:pt x="10117210" y="2792795"/>
                  <a:pt x="9660028" y="2793297"/>
                  <a:pt x="9205250" y="2778767"/>
                </a:cubicBezTo>
                <a:cubicBezTo>
                  <a:pt x="8996489" y="2772379"/>
                  <a:pt x="8788540" y="2761765"/>
                  <a:pt x="8579578" y="2759181"/>
                </a:cubicBezTo>
                <a:cubicBezTo>
                  <a:pt x="8509922" y="2758320"/>
                  <a:pt x="8440155" y="2758352"/>
                  <a:pt x="8370208" y="2759730"/>
                </a:cubicBezTo>
                <a:cubicBezTo>
                  <a:pt x="8070708" y="2765742"/>
                  <a:pt x="7771690" y="2764238"/>
                  <a:pt x="7470748" y="2819849"/>
                </a:cubicBezTo>
                <a:cubicBezTo>
                  <a:pt x="7316911" y="2848407"/>
                  <a:pt x="7156825" y="2838887"/>
                  <a:pt x="7001547" y="2861432"/>
                </a:cubicBezTo>
                <a:cubicBezTo>
                  <a:pt x="6765024" y="2896002"/>
                  <a:pt x="6528501" y="2936583"/>
                  <a:pt x="6295343" y="2988688"/>
                </a:cubicBezTo>
                <a:cubicBezTo>
                  <a:pt x="6222271" y="3005220"/>
                  <a:pt x="6131892" y="3015241"/>
                  <a:pt x="6075166" y="3078367"/>
                </a:cubicBezTo>
                <a:cubicBezTo>
                  <a:pt x="5985266" y="3038288"/>
                  <a:pt x="5929502" y="3113938"/>
                  <a:pt x="5859314" y="3139490"/>
                </a:cubicBezTo>
                <a:cubicBezTo>
                  <a:pt x="5831912" y="3149510"/>
                  <a:pt x="5795857" y="3163538"/>
                  <a:pt x="5800183" y="3195101"/>
                </a:cubicBezTo>
                <a:cubicBezTo>
                  <a:pt x="5804030" y="3234680"/>
                  <a:pt x="5844410" y="3260231"/>
                  <a:pt x="5882870" y="3252215"/>
                </a:cubicBezTo>
                <a:cubicBezTo>
                  <a:pt x="6002574" y="3227164"/>
                  <a:pt x="6109777" y="3283277"/>
                  <a:pt x="6232848" y="3274760"/>
                </a:cubicBezTo>
                <a:cubicBezTo>
                  <a:pt x="6125643" y="3298808"/>
                  <a:pt x="6018918" y="3323358"/>
                  <a:pt x="5911715" y="3347407"/>
                </a:cubicBezTo>
                <a:cubicBezTo>
                  <a:pt x="6070839" y="3366444"/>
                  <a:pt x="6227559" y="3332376"/>
                  <a:pt x="6384279" y="3312836"/>
                </a:cubicBezTo>
                <a:cubicBezTo>
                  <a:pt x="6434757" y="3306824"/>
                  <a:pt x="6513117" y="3260732"/>
                  <a:pt x="6526097" y="3325362"/>
                </a:cubicBezTo>
                <a:cubicBezTo>
                  <a:pt x="6534750" y="3368448"/>
                  <a:pt x="6450622" y="3371454"/>
                  <a:pt x="6403028" y="3383478"/>
                </a:cubicBezTo>
                <a:cubicBezTo>
                  <a:pt x="6192945" y="3435081"/>
                  <a:pt x="5979497" y="3465141"/>
                  <a:pt x="5767013" y="3500713"/>
                </a:cubicBezTo>
                <a:cubicBezTo>
                  <a:pt x="5746822" y="3504220"/>
                  <a:pt x="5720381" y="3501214"/>
                  <a:pt x="5706920" y="3511233"/>
                </a:cubicBezTo>
                <a:cubicBezTo>
                  <a:pt x="5598272" y="3591895"/>
                  <a:pt x="5460782" y="3618449"/>
                  <a:pt x="5310793" y="3677066"/>
                </a:cubicBezTo>
                <a:cubicBezTo>
                  <a:pt x="5405498" y="3704622"/>
                  <a:pt x="5469435" y="3648007"/>
                  <a:pt x="5548276" y="3660533"/>
                </a:cubicBezTo>
                <a:cubicBezTo>
                  <a:pt x="5467993" y="3721154"/>
                  <a:pt x="5374730" y="3732677"/>
                  <a:pt x="5293005" y="3765743"/>
                </a:cubicBezTo>
                <a:cubicBezTo>
                  <a:pt x="5234355" y="3789291"/>
                  <a:pt x="5016580" y="3862938"/>
                  <a:pt x="4983410" y="3883981"/>
                </a:cubicBezTo>
                <a:cubicBezTo>
                  <a:pt x="4883416" y="3949110"/>
                  <a:pt x="4756501" y="3979672"/>
                  <a:pt x="4674775" y="4068850"/>
                </a:cubicBezTo>
                <a:cubicBezTo>
                  <a:pt x="4617087" y="4131477"/>
                  <a:pt x="4520939" y="4119952"/>
                  <a:pt x="4453155" y="4163539"/>
                </a:cubicBezTo>
                <a:cubicBezTo>
                  <a:pt x="4429119" y="4204622"/>
                  <a:pt x="4475751" y="4215143"/>
                  <a:pt x="4492095" y="4237188"/>
                </a:cubicBezTo>
                <a:cubicBezTo>
                  <a:pt x="4513728" y="4266746"/>
                  <a:pt x="4475269" y="4283280"/>
                  <a:pt x="4464213" y="4318851"/>
                </a:cubicBezTo>
                <a:cubicBezTo>
                  <a:pt x="4591608" y="4278771"/>
                  <a:pt x="4713234" y="4255223"/>
                  <a:pt x="4857456" y="4241696"/>
                </a:cubicBezTo>
                <a:cubicBezTo>
                  <a:pt x="4809862" y="4299311"/>
                  <a:pt x="4752174" y="4274261"/>
                  <a:pt x="4713234" y="4295303"/>
                </a:cubicBezTo>
                <a:cubicBezTo>
                  <a:pt x="4687756" y="4308830"/>
                  <a:pt x="4648816" y="4314843"/>
                  <a:pt x="4656026" y="4348410"/>
                </a:cubicBezTo>
                <a:cubicBezTo>
                  <a:pt x="4661795" y="4374963"/>
                  <a:pt x="4694486" y="4371456"/>
                  <a:pt x="4718523" y="4368951"/>
                </a:cubicBezTo>
                <a:cubicBezTo>
                  <a:pt x="4810825" y="4359433"/>
                  <a:pt x="4900722" y="4356425"/>
                  <a:pt x="4989178" y="4420054"/>
                </a:cubicBezTo>
                <a:cubicBezTo>
                  <a:pt x="4764193" y="4512739"/>
                  <a:pt x="4505557" y="4473661"/>
                  <a:pt x="4304127" y="4609933"/>
                </a:cubicBezTo>
                <a:cubicBezTo>
                  <a:pt x="4332491" y="4652018"/>
                  <a:pt x="4372871" y="4629473"/>
                  <a:pt x="4402677" y="4624463"/>
                </a:cubicBezTo>
                <a:cubicBezTo>
                  <a:pt x="4598338" y="4590394"/>
                  <a:pt x="5297331" y="4651016"/>
                  <a:pt x="5398287" y="4608430"/>
                </a:cubicBezTo>
                <a:cubicBezTo>
                  <a:pt x="5460301" y="4582379"/>
                  <a:pt x="5525682" y="4569853"/>
                  <a:pt x="5592504" y="4585886"/>
                </a:cubicBezTo>
                <a:cubicBezTo>
                  <a:pt x="5656923" y="4601416"/>
                  <a:pt x="5640578" y="4819353"/>
                  <a:pt x="5411266" y="4964142"/>
                </a:cubicBezTo>
                <a:cubicBezTo>
                  <a:pt x="5378575" y="4984684"/>
                  <a:pt x="5524721" y="5014244"/>
                  <a:pt x="5480493" y="5031277"/>
                </a:cubicBezTo>
                <a:cubicBezTo>
                  <a:pt x="5445880" y="5044804"/>
                  <a:pt x="5276179" y="5037289"/>
                  <a:pt x="5233393" y="5047810"/>
                </a:cubicBezTo>
                <a:cubicBezTo>
                  <a:pt x="5216567" y="5052318"/>
                  <a:pt x="4701216" y="5221157"/>
                  <a:pt x="4750251" y="5256728"/>
                </a:cubicBezTo>
                <a:cubicBezTo>
                  <a:pt x="4896877" y="5363441"/>
                  <a:pt x="5388190" y="5558833"/>
                  <a:pt x="4508440" y="5624965"/>
                </a:cubicBezTo>
                <a:cubicBezTo>
                  <a:pt x="4536323" y="5663542"/>
                  <a:pt x="4613241" y="5638994"/>
                  <a:pt x="4602665" y="5706629"/>
                </a:cubicBezTo>
                <a:cubicBezTo>
                  <a:pt x="4485845" y="5743202"/>
                  <a:pt x="4350758" y="5741198"/>
                  <a:pt x="4215189" y="5797811"/>
                </a:cubicBezTo>
                <a:cubicBezTo>
                  <a:pt x="4276245" y="5838893"/>
                  <a:pt x="4346432" y="5813844"/>
                  <a:pt x="4407966" y="5826870"/>
                </a:cubicBezTo>
                <a:cubicBezTo>
                  <a:pt x="4373353" y="5878473"/>
                  <a:pt x="4313741" y="5870457"/>
                  <a:pt x="4265186" y="5881478"/>
                </a:cubicBezTo>
                <a:cubicBezTo>
                  <a:pt x="4220479" y="5892001"/>
                  <a:pt x="4125774" y="5981680"/>
                  <a:pt x="4145964" y="5977170"/>
                </a:cubicBezTo>
                <a:cubicBezTo>
                  <a:pt x="4332971" y="5937091"/>
                  <a:pt x="4522862" y="5948113"/>
                  <a:pt x="4710350" y="5909035"/>
                </a:cubicBezTo>
                <a:cubicBezTo>
                  <a:pt x="4772366" y="5896009"/>
                  <a:pt x="4842554" y="5870958"/>
                  <a:pt x="4870916" y="5949616"/>
                </a:cubicBezTo>
                <a:cubicBezTo>
                  <a:pt x="4879571" y="5972663"/>
                  <a:pt x="4873320" y="5980177"/>
                  <a:pt x="4960333" y="5949115"/>
                </a:cubicBezTo>
                <a:cubicBezTo>
                  <a:pt x="4994466" y="5937091"/>
                  <a:pt x="5039656" y="5924065"/>
                  <a:pt x="5073788" y="5953623"/>
                </a:cubicBezTo>
                <a:cubicBezTo>
                  <a:pt x="5052154" y="5990698"/>
                  <a:pt x="5010331" y="5979675"/>
                  <a:pt x="4979084" y="5990197"/>
                </a:cubicBezTo>
                <a:cubicBezTo>
                  <a:pt x="4896397" y="6017250"/>
                  <a:pt x="5180513" y="6120457"/>
                  <a:pt x="5100228" y="6151519"/>
                </a:cubicBezTo>
                <a:cubicBezTo>
                  <a:pt x="4935817" y="6215148"/>
                  <a:pt x="4832938" y="6196611"/>
                  <a:pt x="4666602" y="6266250"/>
                </a:cubicBezTo>
                <a:cubicBezTo>
                  <a:pt x="4723331" y="6264746"/>
                  <a:pt x="4706024" y="6288795"/>
                  <a:pt x="4762750" y="6288795"/>
                </a:cubicBezTo>
                <a:cubicBezTo>
                  <a:pt x="4788229" y="6288795"/>
                  <a:pt x="4815151" y="6294807"/>
                  <a:pt x="4815151" y="6322363"/>
                </a:cubicBezTo>
                <a:cubicBezTo>
                  <a:pt x="4815151" y="6348414"/>
                  <a:pt x="4516613" y="6491199"/>
                  <a:pt x="4558918" y="6504727"/>
                </a:cubicBezTo>
                <a:cubicBezTo>
                  <a:pt x="4674295" y="6541299"/>
                  <a:pt x="4970431" y="6429075"/>
                  <a:pt x="4899280" y="6480679"/>
                </a:cubicBezTo>
                <a:cubicBezTo>
                  <a:pt x="4791114" y="6559337"/>
                  <a:pt x="4774769" y="6574868"/>
                  <a:pt x="4692563" y="6586391"/>
                </a:cubicBezTo>
                <a:cubicBezTo>
                  <a:pt x="4621894" y="6596411"/>
                  <a:pt x="4373353" y="6816352"/>
                  <a:pt x="4303645" y="6834888"/>
                </a:cubicBezTo>
                <a:cubicBezTo>
                  <a:pt x="4288262" y="6838896"/>
                  <a:pt x="4291687" y="6845065"/>
                  <a:pt x="4307829" y="6852361"/>
                </a:cubicBezTo>
                <a:lnTo>
                  <a:pt x="4323786" y="6858000"/>
                </a:lnTo>
                <a:lnTo>
                  <a:pt x="0" y="6858000"/>
                </a:lnTo>
                <a:close/>
              </a:path>
            </a:pathLst>
          </a:custGeom>
        </p:spPr>
      </p:pic>
      <p:sp>
        <p:nvSpPr>
          <p:cNvPr id="2" name="Título 1">
            <a:extLst>
              <a:ext uri="{FF2B5EF4-FFF2-40B4-BE49-F238E27FC236}">
                <a16:creationId xmlns:a16="http://schemas.microsoft.com/office/drawing/2014/main" id="{98C47E99-5EFE-BDD8-5516-A223042B3571}"/>
              </a:ext>
            </a:extLst>
          </p:cNvPr>
          <p:cNvSpPr>
            <a:spLocks noGrp="1"/>
          </p:cNvSpPr>
          <p:nvPr>
            <p:ph type="ctrTitle"/>
          </p:nvPr>
        </p:nvSpPr>
        <p:spPr>
          <a:xfrm>
            <a:off x="5977250" y="5156420"/>
            <a:ext cx="5257800" cy="1701570"/>
          </a:xfrm>
        </p:spPr>
        <p:txBody>
          <a:bodyPr anchor="b">
            <a:normAutofit fontScale="90000"/>
          </a:bodyPr>
          <a:lstStyle/>
          <a:p>
            <a:pPr algn="ctr"/>
            <a:r>
              <a:rPr lang="es-UY" sz="4000" b="1" dirty="0"/>
              <a:t>TRANSFORMACIÓN Y CESIÓN DE ACTIVOS (ARTICULADO INCORPORADO POR LA NUEVA LEY DE PRESUPUESTO)</a:t>
            </a:r>
            <a:br>
              <a:rPr lang="es-UY" sz="4000" b="1" dirty="0"/>
            </a:br>
            <a:endParaRPr lang="es-UY" sz="4000" b="1" dirty="0"/>
          </a:p>
        </p:txBody>
      </p:sp>
    </p:spTree>
    <p:extLst>
      <p:ext uri="{BB962C8B-B14F-4D97-AF65-F5344CB8AC3E}">
        <p14:creationId xmlns:p14="http://schemas.microsoft.com/office/powerpoint/2010/main" val="4279114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621E9DB-DC05-4250-BEEE-E8DF816BC955}"/>
              </a:ext>
            </a:extLst>
          </p:cNvPr>
          <p:cNvSpPr>
            <a:spLocks noGrp="1"/>
          </p:cNvSpPr>
          <p:nvPr>
            <p:ph idx="1"/>
          </p:nvPr>
        </p:nvSpPr>
        <p:spPr>
          <a:xfrm>
            <a:off x="838200" y="1522581"/>
            <a:ext cx="10515600" cy="4160520"/>
          </a:xfrm>
        </p:spPr>
        <p:txBody>
          <a:bodyPr>
            <a:normAutofit fontScale="25000" lnSpcReduction="20000"/>
          </a:bodyPr>
          <a:lstStyle/>
          <a:p>
            <a:pPr marL="0" indent="0" algn="just">
              <a:buNone/>
            </a:pPr>
            <a:r>
              <a:rPr lang="es-ES" sz="8800" b="1" i="1" dirty="0">
                <a:latin typeface="+mj-lt"/>
              </a:rPr>
              <a:t>"ARTÍCULO 78 Bis.- Sin perjuicio de lo dispuesto en el artículo anterior, los clubes deportivos constituidos como asociaciones civiles conforme lo previsto en el literal A) del artículo 67 de la presente ley, podrán celebrar con la Sociedad Anónima Deportiva, contratos de cesión de activos deportivos.</a:t>
            </a:r>
            <a:endParaRPr lang="es-UY" sz="8800" b="1" i="1" dirty="0">
              <a:latin typeface="+mj-lt"/>
            </a:endParaRPr>
          </a:p>
          <a:p>
            <a:pPr marL="228600" algn="just"/>
            <a:endParaRPr lang="es-UY" sz="8800" b="1" i="1" dirty="0">
              <a:latin typeface="+mj-lt"/>
            </a:endParaRPr>
          </a:p>
          <a:p>
            <a:pPr marL="0" indent="0" algn="just">
              <a:buNone/>
            </a:pPr>
            <a:r>
              <a:rPr lang="es-ES" sz="8800" b="1" i="1" dirty="0">
                <a:latin typeface="+mj-lt"/>
              </a:rPr>
              <a:t>Tales contratos deberán ser previamente aprobados por la asamblea de socios del club deportivo constituido como asociación civil, debidamente convocada según lo previsto en el estatuto, a fin de tratar este como único punto del orden del día. La aprobación del convenio deberá contar con las mayorías que disponga el respectivo estatuto, que no podrá ser inferior al voto afirmativo de, al menos, el 60% (sesenta por ciento) de los socios con derecho a voto presentes en la asamblea.</a:t>
            </a:r>
            <a:endParaRPr lang="es-UY" sz="8800" b="1" i="1" dirty="0">
              <a:latin typeface="+mj-lt"/>
            </a:endParaRPr>
          </a:p>
          <a:p>
            <a:pPr marL="0" indent="0">
              <a:buNone/>
            </a:pPr>
            <a:endParaRPr lang="es-UY" dirty="0"/>
          </a:p>
        </p:txBody>
      </p:sp>
    </p:spTree>
    <p:extLst>
      <p:ext uri="{BB962C8B-B14F-4D97-AF65-F5344CB8AC3E}">
        <p14:creationId xmlns:p14="http://schemas.microsoft.com/office/powerpoint/2010/main" val="3358042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structura blanca">
            <a:extLst>
              <a:ext uri="{FF2B5EF4-FFF2-40B4-BE49-F238E27FC236}">
                <a16:creationId xmlns:a16="http://schemas.microsoft.com/office/drawing/2014/main" id="{5AEB7FF8-6F09-502D-E81C-7DC218CFF8A0}"/>
              </a:ext>
            </a:extLst>
          </p:cNvPr>
          <p:cNvPicPr>
            <a:picLocks noChangeAspect="1"/>
          </p:cNvPicPr>
          <p:nvPr/>
        </p:nvPicPr>
        <p:blipFill>
          <a:blip r:embed="rId2"/>
          <a:srcRect b="24243"/>
          <a:stretch/>
        </p:blipFill>
        <p:spPr>
          <a:xfrm>
            <a:off x="20" y="10"/>
            <a:ext cx="12191980" cy="6857990"/>
          </a:xfrm>
          <a:custGeom>
            <a:avLst/>
            <a:gdLst/>
            <a:ahLst/>
            <a:cxnLst/>
            <a:rect l="l" t="t" r="r" b="b"/>
            <a:pathLst>
              <a:path w="12192000" h="6858000">
                <a:moveTo>
                  <a:pt x="0" y="0"/>
                </a:moveTo>
                <a:lnTo>
                  <a:pt x="12192000" y="0"/>
                </a:lnTo>
                <a:lnTo>
                  <a:pt x="12192000" y="6858000"/>
                </a:lnTo>
                <a:lnTo>
                  <a:pt x="11560655" y="6858000"/>
                </a:lnTo>
                <a:lnTo>
                  <a:pt x="11572884" y="6759738"/>
                </a:lnTo>
                <a:cubicBezTo>
                  <a:pt x="11663744" y="6693104"/>
                  <a:pt x="11749315" y="6619456"/>
                  <a:pt x="11812292" y="6532282"/>
                </a:cubicBezTo>
                <a:cubicBezTo>
                  <a:pt x="11851232" y="6478675"/>
                  <a:pt x="11886807" y="6425068"/>
                  <a:pt x="11956995" y="6386992"/>
                </a:cubicBezTo>
                <a:cubicBezTo>
                  <a:pt x="11918054" y="6334888"/>
                  <a:pt x="11851232" y="6322863"/>
                  <a:pt x="11801234" y="6284788"/>
                </a:cubicBezTo>
                <a:cubicBezTo>
                  <a:pt x="11797390" y="6253224"/>
                  <a:pt x="11876711" y="6262743"/>
                  <a:pt x="11856520" y="6193604"/>
                </a:cubicBezTo>
                <a:cubicBezTo>
                  <a:pt x="11829119" y="6101419"/>
                  <a:pt x="11858923" y="5996209"/>
                  <a:pt x="11722875" y="5956630"/>
                </a:cubicBezTo>
                <a:cubicBezTo>
                  <a:pt x="11686819" y="5866950"/>
                  <a:pt x="11676724" y="5723664"/>
                  <a:pt x="11763258" y="5635988"/>
                </a:cubicBezTo>
                <a:cubicBezTo>
                  <a:pt x="11892094" y="5505226"/>
                  <a:pt x="11871424" y="5422059"/>
                  <a:pt x="11706050" y="5351418"/>
                </a:cubicBezTo>
                <a:cubicBezTo>
                  <a:pt x="11684896" y="5342400"/>
                  <a:pt x="11707491" y="4786287"/>
                  <a:pt x="11697876" y="4763241"/>
                </a:cubicBezTo>
                <a:cubicBezTo>
                  <a:pt x="11713260" y="4731677"/>
                  <a:pt x="11749315" y="4739192"/>
                  <a:pt x="11776236" y="4730675"/>
                </a:cubicBezTo>
                <a:cubicBezTo>
                  <a:pt x="11894018" y="4694603"/>
                  <a:pt x="11897864" y="4694603"/>
                  <a:pt x="11868540" y="4584884"/>
                </a:cubicBezTo>
                <a:cubicBezTo>
                  <a:pt x="11859884" y="4551817"/>
                  <a:pt x="11880076" y="4538289"/>
                  <a:pt x="11898825" y="4517749"/>
                </a:cubicBezTo>
                <a:cubicBezTo>
                  <a:pt x="11969013" y="4441095"/>
                  <a:pt x="11969494" y="4440094"/>
                  <a:pt x="11897864" y="4375464"/>
                </a:cubicBezTo>
                <a:cubicBezTo>
                  <a:pt x="11877192" y="4356928"/>
                  <a:pt x="11863252" y="4336887"/>
                  <a:pt x="11854116" y="4311838"/>
                </a:cubicBezTo>
                <a:cubicBezTo>
                  <a:pt x="11837290" y="4266245"/>
                  <a:pt x="11837771" y="4228169"/>
                  <a:pt x="11901709" y="4203620"/>
                </a:cubicBezTo>
                <a:cubicBezTo>
                  <a:pt x="11946418" y="4186086"/>
                  <a:pt x="11971897" y="4166044"/>
                  <a:pt x="11974782" y="4114442"/>
                </a:cubicBezTo>
                <a:cubicBezTo>
                  <a:pt x="11976706" y="4071355"/>
                  <a:pt x="11981993" y="4043299"/>
                  <a:pt x="11932476" y="4024762"/>
                </a:cubicBezTo>
                <a:cubicBezTo>
                  <a:pt x="11892576" y="4009732"/>
                  <a:pt x="11881038" y="3977668"/>
                  <a:pt x="11885365" y="3939592"/>
                </a:cubicBezTo>
                <a:cubicBezTo>
                  <a:pt x="11895460" y="3846405"/>
                  <a:pt x="11841137" y="3791796"/>
                  <a:pt x="11751719" y="3749211"/>
                </a:cubicBezTo>
                <a:cubicBezTo>
                  <a:pt x="11666628" y="3708629"/>
                  <a:pt x="11592115" y="3654019"/>
                  <a:pt x="11513754" y="3604420"/>
                </a:cubicBezTo>
                <a:cubicBezTo>
                  <a:pt x="11426740" y="3549310"/>
                  <a:pt x="11325786" y="3516243"/>
                  <a:pt x="11220504" y="3488188"/>
                </a:cubicBezTo>
                <a:cubicBezTo>
                  <a:pt x="11239734" y="3448108"/>
                  <a:pt x="11306076" y="3470653"/>
                  <a:pt x="11312805" y="3414541"/>
                </a:cubicBezTo>
                <a:cubicBezTo>
                  <a:pt x="11148394" y="3366945"/>
                  <a:pt x="10991193" y="3295301"/>
                  <a:pt x="10805146" y="3277767"/>
                </a:cubicBezTo>
                <a:cubicBezTo>
                  <a:pt x="10955618" y="3286784"/>
                  <a:pt x="11092147" y="3222154"/>
                  <a:pt x="11234926" y="3203117"/>
                </a:cubicBezTo>
                <a:cubicBezTo>
                  <a:pt x="11248386" y="3171554"/>
                  <a:pt x="11217140" y="3179569"/>
                  <a:pt x="11204640" y="3174060"/>
                </a:cubicBezTo>
                <a:cubicBezTo>
                  <a:pt x="11192140" y="3168047"/>
                  <a:pt x="11176757" y="3166042"/>
                  <a:pt x="11174834" y="3143498"/>
                </a:cubicBezTo>
                <a:cubicBezTo>
                  <a:pt x="11243580" y="3110932"/>
                  <a:pt x="11329632" y="3132475"/>
                  <a:pt x="11400780" y="3099410"/>
                </a:cubicBezTo>
                <a:cubicBezTo>
                  <a:pt x="11384916" y="3051314"/>
                  <a:pt x="11323382" y="3080371"/>
                  <a:pt x="11297902" y="3041793"/>
                </a:cubicBezTo>
                <a:cubicBezTo>
                  <a:pt x="11364246" y="3034780"/>
                  <a:pt x="11425779" y="3031774"/>
                  <a:pt x="11485870" y="3021253"/>
                </a:cubicBezTo>
                <a:cubicBezTo>
                  <a:pt x="11532984" y="3013236"/>
                  <a:pt x="11545964" y="2972154"/>
                  <a:pt x="11513754" y="2944098"/>
                </a:cubicBezTo>
                <a:cubicBezTo>
                  <a:pt x="11484909" y="2919049"/>
                  <a:pt x="11442604" y="2917044"/>
                  <a:pt x="11405107" y="2906523"/>
                </a:cubicBezTo>
                <a:cubicBezTo>
                  <a:pt x="11137817" y="2833377"/>
                  <a:pt x="10857066" y="2809829"/>
                  <a:pt x="10572950" y="2803317"/>
                </a:cubicBezTo>
                <a:cubicBezTo>
                  <a:pt x="10117210" y="2792795"/>
                  <a:pt x="9660028" y="2793297"/>
                  <a:pt x="9205250" y="2778767"/>
                </a:cubicBezTo>
                <a:cubicBezTo>
                  <a:pt x="8996489" y="2772379"/>
                  <a:pt x="8788540" y="2761765"/>
                  <a:pt x="8579578" y="2759181"/>
                </a:cubicBezTo>
                <a:cubicBezTo>
                  <a:pt x="8509922" y="2758320"/>
                  <a:pt x="8440155" y="2758352"/>
                  <a:pt x="8370208" y="2759730"/>
                </a:cubicBezTo>
                <a:cubicBezTo>
                  <a:pt x="8070708" y="2765742"/>
                  <a:pt x="7771690" y="2764238"/>
                  <a:pt x="7470748" y="2819849"/>
                </a:cubicBezTo>
                <a:cubicBezTo>
                  <a:pt x="7316911" y="2848407"/>
                  <a:pt x="7156825" y="2838887"/>
                  <a:pt x="7001547" y="2861432"/>
                </a:cubicBezTo>
                <a:cubicBezTo>
                  <a:pt x="6765024" y="2896002"/>
                  <a:pt x="6528501" y="2936583"/>
                  <a:pt x="6295343" y="2988688"/>
                </a:cubicBezTo>
                <a:cubicBezTo>
                  <a:pt x="6222271" y="3005220"/>
                  <a:pt x="6131892" y="3015241"/>
                  <a:pt x="6075166" y="3078367"/>
                </a:cubicBezTo>
                <a:cubicBezTo>
                  <a:pt x="5985266" y="3038288"/>
                  <a:pt x="5929502" y="3113938"/>
                  <a:pt x="5859314" y="3139490"/>
                </a:cubicBezTo>
                <a:cubicBezTo>
                  <a:pt x="5831912" y="3149510"/>
                  <a:pt x="5795857" y="3163538"/>
                  <a:pt x="5800183" y="3195101"/>
                </a:cubicBezTo>
                <a:cubicBezTo>
                  <a:pt x="5804030" y="3234680"/>
                  <a:pt x="5844410" y="3260231"/>
                  <a:pt x="5882870" y="3252215"/>
                </a:cubicBezTo>
                <a:cubicBezTo>
                  <a:pt x="6002574" y="3227164"/>
                  <a:pt x="6109777" y="3283277"/>
                  <a:pt x="6232848" y="3274760"/>
                </a:cubicBezTo>
                <a:cubicBezTo>
                  <a:pt x="6125643" y="3298808"/>
                  <a:pt x="6018918" y="3323358"/>
                  <a:pt x="5911715" y="3347407"/>
                </a:cubicBezTo>
                <a:cubicBezTo>
                  <a:pt x="6070839" y="3366444"/>
                  <a:pt x="6227559" y="3332376"/>
                  <a:pt x="6384279" y="3312836"/>
                </a:cubicBezTo>
                <a:cubicBezTo>
                  <a:pt x="6434757" y="3306824"/>
                  <a:pt x="6513117" y="3260732"/>
                  <a:pt x="6526097" y="3325362"/>
                </a:cubicBezTo>
                <a:cubicBezTo>
                  <a:pt x="6534750" y="3368448"/>
                  <a:pt x="6450622" y="3371454"/>
                  <a:pt x="6403028" y="3383478"/>
                </a:cubicBezTo>
                <a:cubicBezTo>
                  <a:pt x="6192945" y="3435081"/>
                  <a:pt x="5979497" y="3465141"/>
                  <a:pt x="5767013" y="3500713"/>
                </a:cubicBezTo>
                <a:cubicBezTo>
                  <a:pt x="5746822" y="3504220"/>
                  <a:pt x="5720381" y="3501214"/>
                  <a:pt x="5706920" y="3511233"/>
                </a:cubicBezTo>
                <a:cubicBezTo>
                  <a:pt x="5598272" y="3591895"/>
                  <a:pt x="5460782" y="3618449"/>
                  <a:pt x="5310793" y="3677066"/>
                </a:cubicBezTo>
                <a:cubicBezTo>
                  <a:pt x="5405498" y="3704622"/>
                  <a:pt x="5469435" y="3648007"/>
                  <a:pt x="5548276" y="3660533"/>
                </a:cubicBezTo>
                <a:cubicBezTo>
                  <a:pt x="5467993" y="3721154"/>
                  <a:pt x="5374730" y="3732677"/>
                  <a:pt x="5293005" y="3765743"/>
                </a:cubicBezTo>
                <a:cubicBezTo>
                  <a:pt x="5234355" y="3789291"/>
                  <a:pt x="5016580" y="3862938"/>
                  <a:pt x="4983410" y="3883981"/>
                </a:cubicBezTo>
                <a:cubicBezTo>
                  <a:pt x="4883416" y="3949110"/>
                  <a:pt x="4756501" y="3979672"/>
                  <a:pt x="4674775" y="4068850"/>
                </a:cubicBezTo>
                <a:cubicBezTo>
                  <a:pt x="4617087" y="4131477"/>
                  <a:pt x="4520939" y="4119952"/>
                  <a:pt x="4453155" y="4163539"/>
                </a:cubicBezTo>
                <a:cubicBezTo>
                  <a:pt x="4429119" y="4204622"/>
                  <a:pt x="4475751" y="4215143"/>
                  <a:pt x="4492095" y="4237188"/>
                </a:cubicBezTo>
                <a:cubicBezTo>
                  <a:pt x="4513728" y="4266746"/>
                  <a:pt x="4475269" y="4283280"/>
                  <a:pt x="4464213" y="4318851"/>
                </a:cubicBezTo>
                <a:cubicBezTo>
                  <a:pt x="4591608" y="4278771"/>
                  <a:pt x="4713234" y="4255223"/>
                  <a:pt x="4857456" y="4241696"/>
                </a:cubicBezTo>
                <a:cubicBezTo>
                  <a:pt x="4809862" y="4299311"/>
                  <a:pt x="4752174" y="4274261"/>
                  <a:pt x="4713234" y="4295303"/>
                </a:cubicBezTo>
                <a:cubicBezTo>
                  <a:pt x="4687756" y="4308830"/>
                  <a:pt x="4648816" y="4314843"/>
                  <a:pt x="4656026" y="4348410"/>
                </a:cubicBezTo>
                <a:cubicBezTo>
                  <a:pt x="4661795" y="4374963"/>
                  <a:pt x="4694486" y="4371456"/>
                  <a:pt x="4718523" y="4368951"/>
                </a:cubicBezTo>
                <a:cubicBezTo>
                  <a:pt x="4810825" y="4359433"/>
                  <a:pt x="4900722" y="4356425"/>
                  <a:pt x="4989178" y="4420054"/>
                </a:cubicBezTo>
                <a:cubicBezTo>
                  <a:pt x="4764193" y="4512739"/>
                  <a:pt x="4505557" y="4473661"/>
                  <a:pt x="4304127" y="4609933"/>
                </a:cubicBezTo>
                <a:cubicBezTo>
                  <a:pt x="4332491" y="4652018"/>
                  <a:pt x="4372871" y="4629473"/>
                  <a:pt x="4402677" y="4624463"/>
                </a:cubicBezTo>
                <a:cubicBezTo>
                  <a:pt x="4598338" y="4590394"/>
                  <a:pt x="5297331" y="4651016"/>
                  <a:pt x="5398287" y="4608430"/>
                </a:cubicBezTo>
                <a:cubicBezTo>
                  <a:pt x="5460301" y="4582379"/>
                  <a:pt x="5525682" y="4569853"/>
                  <a:pt x="5592504" y="4585886"/>
                </a:cubicBezTo>
                <a:cubicBezTo>
                  <a:pt x="5656923" y="4601416"/>
                  <a:pt x="5640578" y="4819353"/>
                  <a:pt x="5411266" y="4964142"/>
                </a:cubicBezTo>
                <a:cubicBezTo>
                  <a:pt x="5378575" y="4984684"/>
                  <a:pt x="5524721" y="5014244"/>
                  <a:pt x="5480493" y="5031277"/>
                </a:cubicBezTo>
                <a:cubicBezTo>
                  <a:pt x="5445880" y="5044804"/>
                  <a:pt x="5276179" y="5037289"/>
                  <a:pt x="5233393" y="5047810"/>
                </a:cubicBezTo>
                <a:cubicBezTo>
                  <a:pt x="5216567" y="5052318"/>
                  <a:pt x="4701216" y="5221157"/>
                  <a:pt x="4750251" y="5256728"/>
                </a:cubicBezTo>
                <a:cubicBezTo>
                  <a:pt x="4896877" y="5363441"/>
                  <a:pt x="5388190" y="5558833"/>
                  <a:pt x="4508440" y="5624965"/>
                </a:cubicBezTo>
                <a:cubicBezTo>
                  <a:pt x="4536323" y="5663542"/>
                  <a:pt x="4613241" y="5638994"/>
                  <a:pt x="4602665" y="5706629"/>
                </a:cubicBezTo>
                <a:cubicBezTo>
                  <a:pt x="4485845" y="5743202"/>
                  <a:pt x="4350758" y="5741198"/>
                  <a:pt x="4215189" y="5797811"/>
                </a:cubicBezTo>
                <a:cubicBezTo>
                  <a:pt x="4276245" y="5838893"/>
                  <a:pt x="4346432" y="5813844"/>
                  <a:pt x="4407966" y="5826870"/>
                </a:cubicBezTo>
                <a:cubicBezTo>
                  <a:pt x="4373353" y="5878473"/>
                  <a:pt x="4313741" y="5870457"/>
                  <a:pt x="4265186" y="5881478"/>
                </a:cubicBezTo>
                <a:cubicBezTo>
                  <a:pt x="4220479" y="5892001"/>
                  <a:pt x="4125774" y="5981680"/>
                  <a:pt x="4145964" y="5977170"/>
                </a:cubicBezTo>
                <a:cubicBezTo>
                  <a:pt x="4332971" y="5937091"/>
                  <a:pt x="4522862" y="5948113"/>
                  <a:pt x="4710350" y="5909035"/>
                </a:cubicBezTo>
                <a:cubicBezTo>
                  <a:pt x="4772366" y="5896009"/>
                  <a:pt x="4842554" y="5870958"/>
                  <a:pt x="4870916" y="5949616"/>
                </a:cubicBezTo>
                <a:cubicBezTo>
                  <a:pt x="4879571" y="5972663"/>
                  <a:pt x="4873320" y="5980177"/>
                  <a:pt x="4960333" y="5949115"/>
                </a:cubicBezTo>
                <a:cubicBezTo>
                  <a:pt x="4994466" y="5937091"/>
                  <a:pt x="5039656" y="5924065"/>
                  <a:pt x="5073788" y="5953623"/>
                </a:cubicBezTo>
                <a:cubicBezTo>
                  <a:pt x="5052154" y="5990698"/>
                  <a:pt x="5010331" y="5979675"/>
                  <a:pt x="4979084" y="5990197"/>
                </a:cubicBezTo>
                <a:cubicBezTo>
                  <a:pt x="4896397" y="6017250"/>
                  <a:pt x="5180513" y="6120457"/>
                  <a:pt x="5100228" y="6151519"/>
                </a:cubicBezTo>
                <a:cubicBezTo>
                  <a:pt x="4935817" y="6215148"/>
                  <a:pt x="4832938" y="6196611"/>
                  <a:pt x="4666602" y="6266250"/>
                </a:cubicBezTo>
                <a:cubicBezTo>
                  <a:pt x="4723331" y="6264746"/>
                  <a:pt x="4706024" y="6288795"/>
                  <a:pt x="4762750" y="6288795"/>
                </a:cubicBezTo>
                <a:cubicBezTo>
                  <a:pt x="4788229" y="6288795"/>
                  <a:pt x="4815151" y="6294807"/>
                  <a:pt x="4815151" y="6322363"/>
                </a:cubicBezTo>
                <a:cubicBezTo>
                  <a:pt x="4815151" y="6348414"/>
                  <a:pt x="4516613" y="6491199"/>
                  <a:pt x="4558918" y="6504727"/>
                </a:cubicBezTo>
                <a:cubicBezTo>
                  <a:pt x="4674295" y="6541299"/>
                  <a:pt x="4970431" y="6429075"/>
                  <a:pt x="4899280" y="6480679"/>
                </a:cubicBezTo>
                <a:cubicBezTo>
                  <a:pt x="4791114" y="6559337"/>
                  <a:pt x="4774769" y="6574868"/>
                  <a:pt x="4692563" y="6586391"/>
                </a:cubicBezTo>
                <a:cubicBezTo>
                  <a:pt x="4621894" y="6596411"/>
                  <a:pt x="4373353" y="6816352"/>
                  <a:pt x="4303645" y="6834888"/>
                </a:cubicBezTo>
                <a:cubicBezTo>
                  <a:pt x="4288262" y="6838896"/>
                  <a:pt x="4291687" y="6845065"/>
                  <a:pt x="4307829" y="6852361"/>
                </a:cubicBezTo>
                <a:lnTo>
                  <a:pt x="4323786" y="6858000"/>
                </a:lnTo>
                <a:lnTo>
                  <a:pt x="0" y="6858000"/>
                </a:lnTo>
                <a:close/>
              </a:path>
            </a:pathLst>
          </a:custGeom>
        </p:spPr>
      </p:pic>
      <p:sp>
        <p:nvSpPr>
          <p:cNvPr id="2" name="Título 1">
            <a:extLst>
              <a:ext uri="{FF2B5EF4-FFF2-40B4-BE49-F238E27FC236}">
                <a16:creationId xmlns:a16="http://schemas.microsoft.com/office/drawing/2014/main" id="{98C47E99-5EFE-BDD8-5516-A223042B3571}"/>
              </a:ext>
            </a:extLst>
          </p:cNvPr>
          <p:cNvSpPr>
            <a:spLocks noGrp="1"/>
          </p:cNvSpPr>
          <p:nvPr>
            <p:ph type="ctrTitle"/>
          </p:nvPr>
        </p:nvSpPr>
        <p:spPr>
          <a:xfrm>
            <a:off x="6094476" y="3972397"/>
            <a:ext cx="5257800" cy="1701570"/>
          </a:xfrm>
        </p:spPr>
        <p:txBody>
          <a:bodyPr anchor="b">
            <a:normAutofit fontScale="90000"/>
          </a:bodyPr>
          <a:lstStyle/>
          <a:p>
            <a:r>
              <a:rPr lang="es-ES" sz="4000" b="1" dirty="0"/>
              <a:t>S</a:t>
            </a:r>
            <a:r>
              <a:rPr lang="es-UY" sz="4000" b="1" dirty="0"/>
              <a:t>OCIEDADES ANÓNIMAS DEPORTIVAS EN URUGUAY</a:t>
            </a:r>
          </a:p>
        </p:txBody>
      </p:sp>
    </p:spTree>
    <p:extLst>
      <p:ext uri="{BB962C8B-B14F-4D97-AF65-F5344CB8AC3E}">
        <p14:creationId xmlns:p14="http://schemas.microsoft.com/office/powerpoint/2010/main" val="21675700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621E9DB-DC05-4250-BEEE-E8DF816BC955}"/>
              </a:ext>
            </a:extLst>
          </p:cNvPr>
          <p:cNvSpPr>
            <a:spLocks noGrp="1"/>
          </p:cNvSpPr>
          <p:nvPr>
            <p:ph idx="1"/>
          </p:nvPr>
        </p:nvSpPr>
        <p:spPr>
          <a:xfrm>
            <a:off x="838200" y="246674"/>
            <a:ext cx="10515600" cy="4160520"/>
          </a:xfrm>
        </p:spPr>
        <p:txBody>
          <a:bodyPr>
            <a:normAutofit fontScale="25000" lnSpcReduction="20000"/>
          </a:bodyPr>
          <a:lstStyle/>
          <a:p>
            <a:pPr marL="0" indent="0" algn="just">
              <a:buNone/>
            </a:pPr>
            <a:r>
              <a:rPr lang="es-ES" sz="6400" b="1" i="1" dirty="0">
                <a:latin typeface="+mj-lt"/>
              </a:rPr>
              <a:t>Además de lo que las partes dispongan, dicho contrato deberá contener:</a:t>
            </a:r>
            <a:endParaRPr lang="es-UY" sz="6400" b="1" i="1" dirty="0">
              <a:latin typeface="+mj-lt"/>
            </a:endParaRPr>
          </a:p>
          <a:p>
            <a:pPr marL="0" indent="0" algn="just">
              <a:buNone/>
            </a:pPr>
            <a:r>
              <a:rPr lang="es-ES" sz="6400" b="1" i="1" dirty="0">
                <a:latin typeface="+mj-lt"/>
              </a:rPr>
              <a:t> </a:t>
            </a:r>
            <a:endParaRPr lang="es-UY" sz="6400" b="1" i="1" dirty="0">
              <a:latin typeface="+mj-lt"/>
            </a:endParaRPr>
          </a:p>
          <a:p>
            <a:pPr marL="0" indent="0" algn="just">
              <a:buNone/>
            </a:pPr>
            <a:r>
              <a:rPr lang="es-ES" sz="6400" b="1" i="1" dirty="0">
                <a:latin typeface="+mj-lt"/>
              </a:rPr>
              <a:t>a) la referencia a la resolución de la asamblea de socios de la asociación civil que aprobó el acuerdo con la Sociedad Anónima Deportiva;</a:t>
            </a:r>
            <a:endParaRPr lang="es-UY" sz="6400" b="1" i="1" dirty="0">
              <a:latin typeface="+mj-lt"/>
            </a:endParaRPr>
          </a:p>
          <a:p>
            <a:pPr marL="0" indent="0" algn="just">
              <a:buNone/>
            </a:pPr>
            <a:r>
              <a:rPr lang="es-ES" sz="6400" b="1" i="1" dirty="0">
                <a:latin typeface="+mj-lt"/>
              </a:rPr>
              <a:t> </a:t>
            </a:r>
            <a:endParaRPr lang="es-UY" sz="6400" b="1" i="1" dirty="0">
              <a:latin typeface="+mj-lt"/>
            </a:endParaRPr>
          </a:p>
          <a:p>
            <a:pPr marL="0" indent="0" algn="just">
              <a:buNone/>
            </a:pPr>
            <a:r>
              <a:rPr lang="es-ES" sz="6400" b="1" i="1" dirty="0">
                <a:latin typeface="+mj-lt"/>
              </a:rPr>
              <a:t>b) el detalle de cada uno de los activos que se transfieren en el marco del contrato para ser administrados por la Sociedad Anónima Deportiva;</a:t>
            </a:r>
            <a:endParaRPr lang="es-UY" sz="6400" b="1" i="1" dirty="0">
              <a:latin typeface="+mj-lt"/>
            </a:endParaRPr>
          </a:p>
          <a:p>
            <a:pPr marL="0" indent="0" algn="just">
              <a:buNone/>
            </a:pPr>
            <a:r>
              <a:rPr lang="es-ES" sz="6400" b="1" i="1" dirty="0">
                <a:latin typeface="+mj-lt"/>
              </a:rPr>
              <a:t> </a:t>
            </a:r>
            <a:endParaRPr lang="es-UY" sz="6400" b="1" i="1" dirty="0">
              <a:latin typeface="+mj-lt"/>
            </a:endParaRPr>
          </a:p>
          <a:p>
            <a:pPr marL="0" indent="0" algn="just">
              <a:buNone/>
            </a:pPr>
            <a:r>
              <a:rPr lang="es-ES" sz="6400" b="1" i="1" dirty="0">
                <a:latin typeface="+mj-lt"/>
              </a:rPr>
              <a:t>c) el plazo del contrato;</a:t>
            </a:r>
            <a:endParaRPr lang="es-UY" sz="6400" b="1" i="1" dirty="0">
              <a:latin typeface="+mj-lt"/>
            </a:endParaRPr>
          </a:p>
          <a:p>
            <a:pPr marL="0" indent="0" algn="just">
              <a:buNone/>
            </a:pPr>
            <a:r>
              <a:rPr lang="es-ES" sz="6400" b="1" i="1" dirty="0">
                <a:latin typeface="+mj-lt"/>
              </a:rPr>
              <a:t> </a:t>
            </a:r>
            <a:endParaRPr lang="es-UY" sz="6400" b="1" i="1" dirty="0">
              <a:latin typeface="+mj-lt"/>
            </a:endParaRPr>
          </a:p>
          <a:p>
            <a:pPr marL="0" indent="0" algn="just">
              <a:buNone/>
            </a:pPr>
            <a:r>
              <a:rPr lang="es-ES" sz="6400" b="1" i="1" dirty="0">
                <a:latin typeface="+mj-lt"/>
              </a:rPr>
              <a:t>d) las garantías a constituir;</a:t>
            </a:r>
            <a:endParaRPr lang="es-UY" sz="6400" b="1" i="1" dirty="0">
              <a:latin typeface="+mj-lt"/>
            </a:endParaRPr>
          </a:p>
          <a:p>
            <a:pPr marL="0" indent="0" algn="just">
              <a:buNone/>
            </a:pPr>
            <a:r>
              <a:rPr lang="es-ES" sz="6400" b="1" i="1" dirty="0">
                <a:latin typeface="+mj-lt"/>
              </a:rPr>
              <a:t> </a:t>
            </a:r>
            <a:endParaRPr lang="es-UY" sz="6400" b="1" i="1" dirty="0">
              <a:latin typeface="+mj-lt"/>
            </a:endParaRPr>
          </a:p>
          <a:p>
            <a:pPr marL="0" indent="0" algn="just">
              <a:buNone/>
            </a:pPr>
            <a:r>
              <a:rPr lang="es-ES" sz="6400" b="1" i="1" dirty="0">
                <a:latin typeface="+mj-lt"/>
              </a:rPr>
              <a:t>e) los derechos y obligaciones de ambas partes. El contrato deberá presentarse, para su aprobación, ante la federación respectiva, y deberá adjuntarse testimonio notarial del acta de la asamblea de socios a que refiere el inciso segundo del presente artículo y certificado notarial que acredite que se ha cumplido con el estatuto.</a:t>
            </a:r>
            <a:endParaRPr lang="es-UY" sz="6400" b="1" i="1" dirty="0">
              <a:latin typeface="+mj-lt"/>
            </a:endParaRPr>
          </a:p>
          <a:p>
            <a:pPr marL="0" indent="0" algn="just">
              <a:buNone/>
            </a:pPr>
            <a:endParaRPr lang="es-UY" sz="6400" b="1" i="1" dirty="0">
              <a:latin typeface="+mj-lt"/>
            </a:endParaRPr>
          </a:p>
          <a:p>
            <a:pPr marL="0" indent="0" algn="just">
              <a:buNone/>
            </a:pPr>
            <a:r>
              <a:rPr lang="es-ES" sz="6400" b="1" i="1" dirty="0">
                <a:latin typeface="+mj-lt"/>
              </a:rPr>
              <a:t>Asimismo, deberá inscribirse ante la Secretaría Nacional del Deporte, dentro del plazo de quince días hábiles contados a partir del día siguiente al de su aprobación por parte de la federación respectiva.</a:t>
            </a:r>
            <a:endParaRPr lang="es-UY" sz="6400" b="1" i="1" dirty="0">
              <a:latin typeface="+mj-lt"/>
            </a:endParaRPr>
          </a:p>
          <a:p>
            <a:pPr marL="0" indent="0" algn="just">
              <a:buNone/>
            </a:pPr>
            <a:endParaRPr lang="es-UY" sz="6400" b="1" i="1" dirty="0">
              <a:latin typeface="+mj-lt"/>
            </a:endParaRPr>
          </a:p>
          <a:p>
            <a:pPr marL="0" indent="0" algn="just">
              <a:buNone/>
            </a:pPr>
            <a:r>
              <a:rPr lang="es-ES" sz="6400" b="1" i="1" dirty="0">
                <a:latin typeface="+mj-lt"/>
              </a:rPr>
              <a:t>La falta de aprobación por parte de la federación respectiva y de inscripción ante la Secretaría Nacional del Deporte determinará que el contrato no sea oponible a terceros, así como la imposibilidad de poder competir en cualquier competencia del deporte federado."</a:t>
            </a:r>
            <a:endParaRPr lang="es-UY" sz="6400" b="1" i="1" dirty="0">
              <a:latin typeface="+mj-lt"/>
            </a:endParaRPr>
          </a:p>
          <a:p>
            <a:pPr marL="0" indent="0">
              <a:buNone/>
            </a:pPr>
            <a:endParaRPr lang="es-UY" dirty="0"/>
          </a:p>
        </p:txBody>
      </p:sp>
    </p:spTree>
    <p:extLst>
      <p:ext uri="{BB962C8B-B14F-4D97-AF65-F5344CB8AC3E}">
        <p14:creationId xmlns:p14="http://schemas.microsoft.com/office/powerpoint/2010/main" val="40020526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621E9DB-DC05-4250-BEEE-E8DF816BC955}"/>
              </a:ext>
            </a:extLst>
          </p:cNvPr>
          <p:cNvSpPr>
            <a:spLocks noGrp="1"/>
          </p:cNvSpPr>
          <p:nvPr>
            <p:ph idx="1"/>
          </p:nvPr>
        </p:nvSpPr>
        <p:spPr>
          <a:xfrm>
            <a:off x="838200" y="1522581"/>
            <a:ext cx="10515600" cy="4160520"/>
          </a:xfrm>
        </p:spPr>
        <p:txBody>
          <a:bodyPr>
            <a:normAutofit fontScale="40000" lnSpcReduction="20000"/>
          </a:bodyPr>
          <a:lstStyle/>
          <a:p>
            <a:pPr marL="0" indent="0" algn="just">
              <a:buNone/>
            </a:pPr>
            <a:r>
              <a:rPr lang="es-ES" sz="5500" b="1" i="1" dirty="0">
                <a:latin typeface="+mj-lt"/>
              </a:rPr>
              <a:t>"ARTÍCULO 78 Ter.- La transformación de clubes deportivos constituidos como asociación civil conforme lo previsto en el literal A) del artículo 67 de la presente ley, en Sociedad Anónima Deportiva (SAD), sin perjuicio de las normas legales, reglamentarias y estatutarias, deberá guardar las siguientes formalidades:</a:t>
            </a:r>
          </a:p>
          <a:p>
            <a:pPr marL="0" indent="0" algn="just">
              <a:buNone/>
            </a:pPr>
            <a:endParaRPr lang="es-ES" sz="5500" b="1" i="1" dirty="0">
              <a:latin typeface="+mj-lt"/>
            </a:endParaRPr>
          </a:p>
          <a:p>
            <a:pPr marL="0" indent="0" algn="just">
              <a:buNone/>
            </a:pPr>
            <a:r>
              <a:rPr lang="es-ES" sz="6000" b="1" i="1" dirty="0">
                <a:latin typeface="+mj-lt"/>
              </a:rPr>
              <a:t>A) ser aprobado por asamblea de socios del club deportivo constituido como asociación civil la cual deberá: </a:t>
            </a:r>
          </a:p>
          <a:p>
            <a:pPr marL="0" indent="0" algn="just">
              <a:buNone/>
            </a:pPr>
            <a:endParaRPr lang="es-ES" sz="6000" b="1" i="1" dirty="0">
              <a:latin typeface="+mj-lt"/>
            </a:endParaRPr>
          </a:p>
          <a:p>
            <a:pPr marL="0" indent="0" algn="just">
              <a:buNone/>
            </a:pPr>
            <a:r>
              <a:rPr lang="es-ES" sz="6000" b="1" i="1" dirty="0">
                <a:latin typeface="+mj-lt"/>
              </a:rPr>
              <a:t>1) Ser convocada con una antelación no menor de cuarenta y cinco días a su celebración. </a:t>
            </a:r>
          </a:p>
          <a:p>
            <a:pPr marL="0" indent="0" algn="just">
              <a:buNone/>
            </a:pPr>
            <a:endParaRPr lang="es-UY" sz="5500" b="1" i="1" dirty="0">
              <a:latin typeface="+mj-lt"/>
            </a:endParaRPr>
          </a:p>
          <a:p>
            <a:pPr marL="0" indent="0">
              <a:buNone/>
            </a:pPr>
            <a:endParaRPr lang="es-UY" dirty="0"/>
          </a:p>
        </p:txBody>
      </p:sp>
    </p:spTree>
    <p:extLst>
      <p:ext uri="{BB962C8B-B14F-4D97-AF65-F5344CB8AC3E}">
        <p14:creationId xmlns:p14="http://schemas.microsoft.com/office/powerpoint/2010/main" val="15108532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621E9DB-DC05-4250-BEEE-E8DF816BC955}"/>
              </a:ext>
            </a:extLst>
          </p:cNvPr>
          <p:cNvSpPr>
            <a:spLocks noGrp="1"/>
          </p:cNvSpPr>
          <p:nvPr>
            <p:ph idx="1"/>
          </p:nvPr>
        </p:nvSpPr>
        <p:spPr>
          <a:xfrm>
            <a:off x="838200" y="618814"/>
            <a:ext cx="10515600" cy="4160520"/>
          </a:xfrm>
        </p:spPr>
        <p:txBody>
          <a:bodyPr>
            <a:normAutofit fontScale="25000" lnSpcReduction="20000"/>
          </a:bodyPr>
          <a:lstStyle/>
          <a:p>
            <a:pPr marL="0" indent="0" algn="just">
              <a:buNone/>
            </a:pPr>
            <a:endParaRPr lang="es-ES" sz="8000" b="1" i="1" dirty="0">
              <a:latin typeface="+mj-lt"/>
            </a:endParaRPr>
          </a:p>
          <a:p>
            <a:pPr marL="0" indent="0" algn="just">
              <a:buNone/>
            </a:pPr>
            <a:r>
              <a:rPr lang="es-ES" sz="8000" b="1" i="1" dirty="0">
                <a:latin typeface="+mj-lt"/>
              </a:rPr>
              <a:t>2) La convocatoria deberá publicarse en un diario de circulación nacional por el plazo de diez días corridos, y podrán también utilizarse otros medios de comunicación como ser redes sociales oficiales y sitios web o portales institucionales del Club, o la notificación a los socios por correo electrónico o cualquier otro medio similar. </a:t>
            </a:r>
          </a:p>
          <a:p>
            <a:pPr marL="228600" algn="just"/>
            <a:endParaRPr lang="es-ES" sz="8000" b="1" i="1" dirty="0">
              <a:latin typeface="+mj-lt"/>
            </a:endParaRPr>
          </a:p>
          <a:p>
            <a:pPr marL="0" indent="0" algn="just">
              <a:buNone/>
            </a:pPr>
            <a:r>
              <a:rPr lang="es-ES" sz="8000" b="1" i="1" dirty="0">
                <a:latin typeface="+mj-lt"/>
              </a:rPr>
              <a:t>3) Ser convocada para tratar, como único punto del orden del día, la transformación a la SAD. </a:t>
            </a:r>
          </a:p>
          <a:p>
            <a:pPr marL="0" indent="0" algn="just">
              <a:buNone/>
            </a:pPr>
            <a:endParaRPr lang="es-ES" sz="8000" b="1" i="1" dirty="0">
              <a:latin typeface="+mj-lt"/>
            </a:endParaRPr>
          </a:p>
          <a:p>
            <a:pPr marL="0" indent="0" algn="just">
              <a:buNone/>
            </a:pPr>
            <a:r>
              <a:rPr lang="es-ES" sz="8000" b="1" i="1" dirty="0">
                <a:latin typeface="+mj-lt"/>
              </a:rPr>
              <a:t>4) La transformación deberá ser aprobada por las mayorías que disponga el respectivo estatuto y no podrá ser inferior al voto afirmativo de al menos el 70% (setenta por ciento) de los socios con derecho a voto presentes en la asamblea.</a:t>
            </a:r>
            <a:endParaRPr lang="es-UY" sz="8000" b="1" i="1" dirty="0">
              <a:latin typeface="+mj-lt"/>
            </a:endParaRPr>
          </a:p>
          <a:p>
            <a:pPr marL="0" indent="0" algn="just">
              <a:buNone/>
            </a:pPr>
            <a:r>
              <a:rPr lang="es-ES" sz="8000" b="1" i="1" dirty="0">
                <a:latin typeface="+mj-lt"/>
              </a:rPr>
              <a:t> </a:t>
            </a:r>
            <a:endParaRPr lang="es-UY" sz="8000" b="1" i="1" dirty="0">
              <a:latin typeface="+mj-lt"/>
            </a:endParaRPr>
          </a:p>
          <a:p>
            <a:pPr marL="0" indent="0" algn="just">
              <a:buNone/>
            </a:pPr>
            <a:r>
              <a:rPr lang="es-ES" sz="8000" b="1" i="1" dirty="0">
                <a:latin typeface="+mj-lt"/>
              </a:rPr>
              <a:t>B) Una vez aprobada la transformación, en el mismo acto se les otorgará a todos los socios con derecho a voto, hayan o no comparecido a la asamblea, el derecho a integrar el capital de la SAD en la forma y condiciones que establezca la reglamentación."</a:t>
            </a:r>
            <a:endParaRPr lang="es-UY" sz="8000" b="1" i="1" dirty="0">
              <a:latin typeface="+mj-lt"/>
            </a:endParaRPr>
          </a:p>
          <a:p>
            <a:pPr marL="0" indent="0">
              <a:buNone/>
            </a:pPr>
            <a:endParaRPr lang="es-UY" dirty="0"/>
          </a:p>
        </p:txBody>
      </p:sp>
    </p:spTree>
    <p:extLst>
      <p:ext uri="{BB962C8B-B14F-4D97-AF65-F5344CB8AC3E}">
        <p14:creationId xmlns:p14="http://schemas.microsoft.com/office/powerpoint/2010/main" val="437153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3B2D565-A0AF-EFC4-A533-7757D1BF344B}"/>
              </a:ext>
            </a:extLst>
          </p:cNvPr>
          <p:cNvSpPr>
            <a:spLocks noGrp="1"/>
          </p:cNvSpPr>
          <p:nvPr>
            <p:ph idx="1"/>
          </p:nvPr>
        </p:nvSpPr>
        <p:spPr>
          <a:xfrm>
            <a:off x="727587" y="3244644"/>
            <a:ext cx="10626213" cy="2927555"/>
          </a:xfrm>
        </p:spPr>
        <p:txBody>
          <a:bodyPr>
            <a:normAutofit lnSpcReduction="10000"/>
          </a:bodyPr>
          <a:lstStyle/>
          <a:p>
            <a:pPr marL="0" indent="0" algn="ctr">
              <a:buNone/>
            </a:pPr>
            <a:r>
              <a:rPr lang="es-419" sz="2000" dirty="0">
                <a:hlinkClick r:id="rId2">
                  <a:extLst>
                    <a:ext uri="{A12FA001-AC4F-418D-AE19-62706E023703}">
                      <ahyp:hlinkClr xmlns:ahyp="http://schemas.microsoft.com/office/drawing/2018/hyperlinkcolor" val="tx"/>
                    </a:ext>
                  </a:extLst>
                </a:hlinkClick>
              </a:rPr>
              <a:t>veronicab.boiero@gmail.com</a:t>
            </a:r>
            <a:endParaRPr lang="es-419" sz="2000" dirty="0"/>
          </a:p>
          <a:p>
            <a:pPr marL="0" indent="0" algn="ctr">
              <a:buNone/>
            </a:pPr>
            <a:endParaRPr lang="es-419" sz="2000" dirty="0"/>
          </a:p>
          <a:p>
            <a:pPr marL="0" indent="0" algn="ctr">
              <a:buNone/>
            </a:pPr>
            <a:r>
              <a:rPr lang="es-419" sz="2000" dirty="0">
                <a:hlinkClick r:id="rId3">
                  <a:extLst>
                    <a:ext uri="{A12FA001-AC4F-418D-AE19-62706E023703}">
                      <ahyp:hlinkClr xmlns:ahyp="http://schemas.microsoft.com/office/drawing/2018/hyperlinkcolor" val="tx"/>
                    </a:ext>
                  </a:extLst>
                </a:hlinkClick>
              </a:rPr>
              <a:t>allancalvob@gmail.com</a:t>
            </a:r>
            <a:endParaRPr lang="es-419" sz="2000" dirty="0"/>
          </a:p>
          <a:p>
            <a:pPr marL="0" indent="0" algn="ctr">
              <a:buNone/>
            </a:pPr>
            <a:endParaRPr lang="es-419" sz="2000" dirty="0"/>
          </a:p>
          <a:p>
            <a:pPr marL="0" indent="0" algn="ctr">
              <a:buNone/>
            </a:pPr>
            <a:r>
              <a:rPr lang="es-419" sz="2000" dirty="0">
                <a:hlinkClick r:id="rId4">
                  <a:extLst>
                    <a:ext uri="{A12FA001-AC4F-418D-AE19-62706E023703}">
                      <ahyp:hlinkClr xmlns:ahyp="http://schemas.microsoft.com/office/drawing/2018/hyperlinkcolor" val="tx"/>
                    </a:ext>
                  </a:extLst>
                </a:hlinkClick>
              </a:rPr>
              <a:t>lucasgalluzzo94@gmail.com</a:t>
            </a:r>
            <a:r>
              <a:rPr lang="es-419" sz="2000" dirty="0"/>
              <a:t> </a:t>
            </a:r>
          </a:p>
          <a:p>
            <a:pPr marL="0" indent="0" algn="ctr">
              <a:buNone/>
            </a:pPr>
            <a:endParaRPr lang="es-419" sz="2000" dirty="0"/>
          </a:p>
          <a:p>
            <a:pPr marL="0" indent="0" algn="ctr">
              <a:buNone/>
            </a:pPr>
            <a:r>
              <a:rPr lang="es-419" sz="2000" dirty="0">
                <a:hlinkClick r:id="rId5">
                  <a:extLst>
                    <a:ext uri="{A12FA001-AC4F-418D-AE19-62706E023703}">
                      <ahyp:hlinkClr xmlns:ahyp="http://schemas.microsoft.com/office/drawing/2018/hyperlinkcolor" val="tx"/>
                    </a:ext>
                  </a:extLst>
                </a:hlinkClick>
              </a:rPr>
              <a:t>yoelgarcialopez@gmail.com</a:t>
            </a:r>
            <a:r>
              <a:rPr lang="es-419" sz="2000" dirty="0"/>
              <a:t> </a:t>
            </a:r>
          </a:p>
          <a:p>
            <a:pPr marL="0" indent="0">
              <a:buNone/>
            </a:pPr>
            <a:endParaRPr lang="es-ES" dirty="0"/>
          </a:p>
        </p:txBody>
      </p:sp>
      <p:sp>
        <p:nvSpPr>
          <p:cNvPr id="4" name="CuadroTexto 3">
            <a:extLst>
              <a:ext uri="{FF2B5EF4-FFF2-40B4-BE49-F238E27FC236}">
                <a16:creationId xmlns:a16="http://schemas.microsoft.com/office/drawing/2014/main" id="{C52394D6-38E7-7680-B4C4-F4022D873724}"/>
              </a:ext>
            </a:extLst>
          </p:cNvPr>
          <p:cNvSpPr txBox="1"/>
          <p:nvPr/>
        </p:nvSpPr>
        <p:spPr>
          <a:xfrm>
            <a:off x="2871021" y="1347019"/>
            <a:ext cx="7816644" cy="1015663"/>
          </a:xfrm>
          <a:prstGeom prst="rect">
            <a:avLst/>
          </a:prstGeom>
          <a:noFill/>
        </p:spPr>
        <p:txBody>
          <a:bodyPr wrap="square" rtlCol="0">
            <a:spAutoFit/>
          </a:bodyPr>
          <a:lstStyle/>
          <a:p>
            <a:r>
              <a:rPr lang="es-419" sz="6000" dirty="0"/>
              <a:t>Muchas gracias!</a:t>
            </a:r>
            <a:endParaRPr lang="es-ES" sz="6000" dirty="0"/>
          </a:p>
        </p:txBody>
      </p:sp>
    </p:spTree>
    <p:extLst>
      <p:ext uri="{BB962C8B-B14F-4D97-AF65-F5344CB8AC3E}">
        <p14:creationId xmlns:p14="http://schemas.microsoft.com/office/powerpoint/2010/main" val="2889640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structura blanca">
            <a:extLst>
              <a:ext uri="{FF2B5EF4-FFF2-40B4-BE49-F238E27FC236}">
                <a16:creationId xmlns:a16="http://schemas.microsoft.com/office/drawing/2014/main" id="{5AEB7FF8-6F09-502D-E81C-7DC218CFF8A0}"/>
              </a:ext>
            </a:extLst>
          </p:cNvPr>
          <p:cNvPicPr>
            <a:picLocks noChangeAspect="1"/>
          </p:cNvPicPr>
          <p:nvPr/>
        </p:nvPicPr>
        <p:blipFill>
          <a:blip r:embed="rId2"/>
          <a:srcRect b="24243"/>
          <a:stretch/>
        </p:blipFill>
        <p:spPr>
          <a:xfrm>
            <a:off x="20" y="10"/>
            <a:ext cx="12191980" cy="6857990"/>
          </a:xfrm>
          <a:custGeom>
            <a:avLst/>
            <a:gdLst/>
            <a:ahLst/>
            <a:cxnLst/>
            <a:rect l="l" t="t" r="r" b="b"/>
            <a:pathLst>
              <a:path w="12192000" h="6858000">
                <a:moveTo>
                  <a:pt x="0" y="0"/>
                </a:moveTo>
                <a:lnTo>
                  <a:pt x="12192000" y="0"/>
                </a:lnTo>
                <a:lnTo>
                  <a:pt x="12192000" y="6858000"/>
                </a:lnTo>
                <a:lnTo>
                  <a:pt x="11560655" y="6858000"/>
                </a:lnTo>
                <a:lnTo>
                  <a:pt x="11572884" y="6759738"/>
                </a:lnTo>
                <a:cubicBezTo>
                  <a:pt x="11663744" y="6693104"/>
                  <a:pt x="11749315" y="6619456"/>
                  <a:pt x="11812292" y="6532282"/>
                </a:cubicBezTo>
                <a:cubicBezTo>
                  <a:pt x="11851232" y="6478675"/>
                  <a:pt x="11886807" y="6425068"/>
                  <a:pt x="11956995" y="6386992"/>
                </a:cubicBezTo>
                <a:cubicBezTo>
                  <a:pt x="11918054" y="6334888"/>
                  <a:pt x="11851232" y="6322863"/>
                  <a:pt x="11801234" y="6284788"/>
                </a:cubicBezTo>
                <a:cubicBezTo>
                  <a:pt x="11797390" y="6253224"/>
                  <a:pt x="11876711" y="6262743"/>
                  <a:pt x="11856520" y="6193604"/>
                </a:cubicBezTo>
                <a:cubicBezTo>
                  <a:pt x="11829119" y="6101419"/>
                  <a:pt x="11858923" y="5996209"/>
                  <a:pt x="11722875" y="5956630"/>
                </a:cubicBezTo>
                <a:cubicBezTo>
                  <a:pt x="11686819" y="5866950"/>
                  <a:pt x="11676724" y="5723664"/>
                  <a:pt x="11763258" y="5635988"/>
                </a:cubicBezTo>
                <a:cubicBezTo>
                  <a:pt x="11892094" y="5505226"/>
                  <a:pt x="11871424" y="5422059"/>
                  <a:pt x="11706050" y="5351418"/>
                </a:cubicBezTo>
                <a:cubicBezTo>
                  <a:pt x="11684896" y="5342400"/>
                  <a:pt x="11707491" y="4786287"/>
                  <a:pt x="11697876" y="4763241"/>
                </a:cubicBezTo>
                <a:cubicBezTo>
                  <a:pt x="11713260" y="4731677"/>
                  <a:pt x="11749315" y="4739192"/>
                  <a:pt x="11776236" y="4730675"/>
                </a:cubicBezTo>
                <a:cubicBezTo>
                  <a:pt x="11894018" y="4694603"/>
                  <a:pt x="11897864" y="4694603"/>
                  <a:pt x="11868540" y="4584884"/>
                </a:cubicBezTo>
                <a:cubicBezTo>
                  <a:pt x="11859884" y="4551817"/>
                  <a:pt x="11880076" y="4538289"/>
                  <a:pt x="11898825" y="4517749"/>
                </a:cubicBezTo>
                <a:cubicBezTo>
                  <a:pt x="11969013" y="4441095"/>
                  <a:pt x="11969494" y="4440094"/>
                  <a:pt x="11897864" y="4375464"/>
                </a:cubicBezTo>
                <a:cubicBezTo>
                  <a:pt x="11877192" y="4356928"/>
                  <a:pt x="11863252" y="4336887"/>
                  <a:pt x="11854116" y="4311838"/>
                </a:cubicBezTo>
                <a:cubicBezTo>
                  <a:pt x="11837290" y="4266245"/>
                  <a:pt x="11837771" y="4228169"/>
                  <a:pt x="11901709" y="4203620"/>
                </a:cubicBezTo>
                <a:cubicBezTo>
                  <a:pt x="11946418" y="4186086"/>
                  <a:pt x="11971897" y="4166044"/>
                  <a:pt x="11974782" y="4114442"/>
                </a:cubicBezTo>
                <a:cubicBezTo>
                  <a:pt x="11976706" y="4071355"/>
                  <a:pt x="11981993" y="4043299"/>
                  <a:pt x="11932476" y="4024762"/>
                </a:cubicBezTo>
                <a:cubicBezTo>
                  <a:pt x="11892576" y="4009732"/>
                  <a:pt x="11881038" y="3977668"/>
                  <a:pt x="11885365" y="3939592"/>
                </a:cubicBezTo>
                <a:cubicBezTo>
                  <a:pt x="11895460" y="3846405"/>
                  <a:pt x="11841137" y="3791796"/>
                  <a:pt x="11751719" y="3749211"/>
                </a:cubicBezTo>
                <a:cubicBezTo>
                  <a:pt x="11666628" y="3708629"/>
                  <a:pt x="11592115" y="3654019"/>
                  <a:pt x="11513754" y="3604420"/>
                </a:cubicBezTo>
                <a:cubicBezTo>
                  <a:pt x="11426740" y="3549310"/>
                  <a:pt x="11325786" y="3516243"/>
                  <a:pt x="11220504" y="3488188"/>
                </a:cubicBezTo>
                <a:cubicBezTo>
                  <a:pt x="11239734" y="3448108"/>
                  <a:pt x="11306076" y="3470653"/>
                  <a:pt x="11312805" y="3414541"/>
                </a:cubicBezTo>
                <a:cubicBezTo>
                  <a:pt x="11148394" y="3366945"/>
                  <a:pt x="10991193" y="3295301"/>
                  <a:pt x="10805146" y="3277767"/>
                </a:cubicBezTo>
                <a:cubicBezTo>
                  <a:pt x="10955618" y="3286784"/>
                  <a:pt x="11092147" y="3222154"/>
                  <a:pt x="11234926" y="3203117"/>
                </a:cubicBezTo>
                <a:cubicBezTo>
                  <a:pt x="11248386" y="3171554"/>
                  <a:pt x="11217140" y="3179569"/>
                  <a:pt x="11204640" y="3174060"/>
                </a:cubicBezTo>
                <a:cubicBezTo>
                  <a:pt x="11192140" y="3168047"/>
                  <a:pt x="11176757" y="3166042"/>
                  <a:pt x="11174834" y="3143498"/>
                </a:cubicBezTo>
                <a:cubicBezTo>
                  <a:pt x="11243580" y="3110932"/>
                  <a:pt x="11329632" y="3132475"/>
                  <a:pt x="11400780" y="3099410"/>
                </a:cubicBezTo>
                <a:cubicBezTo>
                  <a:pt x="11384916" y="3051314"/>
                  <a:pt x="11323382" y="3080371"/>
                  <a:pt x="11297902" y="3041793"/>
                </a:cubicBezTo>
                <a:cubicBezTo>
                  <a:pt x="11364246" y="3034780"/>
                  <a:pt x="11425779" y="3031774"/>
                  <a:pt x="11485870" y="3021253"/>
                </a:cubicBezTo>
                <a:cubicBezTo>
                  <a:pt x="11532984" y="3013236"/>
                  <a:pt x="11545964" y="2972154"/>
                  <a:pt x="11513754" y="2944098"/>
                </a:cubicBezTo>
                <a:cubicBezTo>
                  <a:pt x="11484909" y="2919049"/>
                  <a:pt x="11442604" y="2917044"/>
                  <a:pt x="11405107" y="2906523"/>
                </a:cubicBezTo>
                <a:cubicBezTo>
                  <a:pt x="11137817" y="2833377"/>
                  <a:pt x="10857066" y="2809829"/>
                  <a:pt x="10572950" y="2803317"/>
                </a:cubicBezTo>
                <a:cubicBezTo>
                  <a:pt x="10117210" y="2792795"/>
                  <a:pt x="9660028" y="2793297"/>
                  <a:pt x="9205250" y="2778767"/>
                </a:cubicBezTo>
                <a:cubicBezTo>
                  <a:pt x="8996489" y="2772379"/>
                  <a:pt x="8788540" y="2761765"/>
                  <a:pt x="8579578" y="2759181"/>
                </a:cubicBezTo>
                <a:cubicBezTo>
                  <a:pt x="8509922" y="2758320"/>
                  <a:pt x="8440155" y="2758352"/>
                  <a:pt x="8370208" y="2759730"/>
                </a:cubicBezTo>
                <a:cubicBezTo>
                  <a:pt x="8070708" y="2765742"/>
                  <a:pt x="7771690" y="2764238"/>
                  <a:pt x="7470748" y="2819849"/>
                </a:cubicBezTo>
                <a:cubicBezTo>
                  <a:pt x="7316911" y="2848407"/>
                  <a:pt x="7156825" y="2838887"/>
                  <a:pt x="7001547" y="2861432"/>
                </a:cubicBezTo>
                <a:cubicBezTo>
                  <a:pt x="6765024" y="2896002"/>
                  <a:pt x="6528501" y="2936583"/>
                  <a:pt x="6295343" y="2988688"/>
                </a:cubicBezTo>
                <a:cubicBezTo>
                  <a:pt x="6222271" y="3005220"/>
                  <a:pt x="6131892" y="3015241"/>
                  <a:pt x="6075166" y="3078367"/>
                </a:cubicBezTo>
                <a:cubicBezTo>
                  <a:pt x="5985266" y="3038288"/>
                  <a:pt x="5929502" y="3113938"/>
                  <a:pt x="5859314" y="3139490"/>
                </a:cubicBezTo>
                <a:cubicBezTo>
                  <a:pt x="5831912" y="3149510"/>
                  <a:pt x="5795857" y="3163538"/>
                  <a:pt x="5800183" y="3195101"/>
                </a:cubicBezTo>
                <a:cubicBezTo>
                  <a:pt x="5804030" y="3234680"/>
                  <a:pt x="5844410" y="3260231"/>
                  <a:pt x="5882870" y="3252215"/>
                </a:cubicBezTo>
                <a:cubicBezTo>
                  <a:pt x="6002574" y="3227164"/>
                  <a:pt x="6109777" y="3283277"/>
                  <a:pt x="6232848" y="3274760"/>
                </a:cubicBezTo>
                <a:cubicBezTo>
                  <a:pt x="6125643" y="3298808"/>
                  <a:pt x="6018918" y="3323358"/>
                  <a:pt x="5911715" y="3347407"/>
                </a:cubicBezTo>
                <a:cubicBezTo>
                  <a:pt x="6070839" y="3366444"/>
                  <a:pt x="6227559" y="3332376"/>
                  <a:pt x="6384279" y="3312836"/>
                </a:cubicBezTo>
                <a:cubicBezTo>
                  <a:pt x="6434757" y="3306824"/>
                  <a:pt x="6513117" y="3260732"/>
                  <a:pt x="6526097" y="3325362"/>
                </a:cubicBezTo>
                <a:cubicBezTo>
                  <a:pt x="6534750" y="3368448"/>
                  <a:pt x="6450622" y="3371454"/>
                  <a:pt x="6403028" y="3383478"/>
                </a:cubicBezTo>
                <a:cubicBezTo>
                  <a:pt x="6192945" y="3435081"/>
                  <a:pt x="5979497" y="3465141"/>
                  <a:pt x="5767013" y="3500713"/>
                </a:cubicBezTo>
                <a:cubicBezTo>
                  <a:pt x="5746822" y="3504220"/>
                  <a:pt x="5720381" y="3501214"/>
                  <a:pt x="5706920" y="3511233"/>
                </a:cubicBezTo>
                <a:cubicBezTo>
                  <a:pt x="5598272" y="3591895"/>
                  <a:pt x="5460782" y="3618449"/>
                  <a:pt x="5310793" y="3677066"/>
                </a:cubicBezTo>
                <a:cubicBezTo>
                  <a:pt x="5405498" y="3704622"/>
                  <a:pt x="5469435" y="3648007"/>
                  <a:pt x="5548276" y="3660533"/>
                </a:cubicBezTo>
                <a:cubicBezTo>
                  <a:pt x="5467993" y="3721154"/>
                  <a:pt x="5374730" y="3732677"/>
                  <a:pt x="5293005" y="3765743"/>
                </a:cubicBezTo>
                <a:cubicBezTo>
                  <a:pt x="5234355" y="3789291"/>
                  <a:pt x="5016580" y="3862938"/>
                  <a:pt x="4983410" y="3883981"/>
                </a:cubicBezTo>
                <a:cubicBezTo>
                  <a:pt x="4883416" y="3949110"/>
                  <a:pt x="4756501" y="3979672"/>
                  <a:pt x="4674775" y="4068850"/>
                </a:cubicBezTo>
                <a:cubicBezTo>
                  <a:pt x="4617087" y="4131477"/>
                  <a:pt x="4520939" y="4119952"/>
                  <a:pt x="4453155" y="4163539"/>
                </a:cubicBezTo>
                <a:cubicBezTo>
                  <a:pt x="4429119" y="4204622"/>
                  <a:pt x="4475751" y="4215143"/>
                  <a:pt x="4492095" y="4237188"/>
                </a:cubicBezTo>
                <a:cubicBezTo>
                  <a:pt x="4513728" y="4266746"/>
                  <a:pt x="4475269" y="4283280"/>
                  <a:pt x="4464213" y="4318851"/>
                </a:cubicBezTo>
                <a:cubicBezTo>
                  <a:pt x="4591608" y="4278771"/>
                  <a:pt x="4713234" y="4255223"/>
                  <a:pt x="4857456" y="4241696"/>
                </a:cubicBezTo>
                <a:cubicBezTo>
                  <a:pt x="4809862" y="4299311"/>
                  <a:pt x="4752174" y="4274261"/>
                  <a:pt x="4713234" y="4295303"/>
                </a:cubicBezTo>
                <a:cubicBezTo>
                  <a:pt x="4687756" y="4308830"/>
                  <a:pt x="4648816" y="4314843"/>
                  <a:pt x="4656026" y="4348410"/>
                </a:cubicBezTo>
                <a:cubicBezTo>
                  <a:pt x="4661795" y="4374963"/>
                  <a:pt x="4694486" y="4371456"/>
                  <a:pt x="4718523" y="4368951"/>
                </a:cubicBezTo>
                <a:cubicBezTo>
                  <a:pt x="4810825" y="4359433"/>
                  <a:pt x="4900722" y="4356425"/>
                  <a:pt x="4989178" y="4420054"/>
                </a:cubicBezTo>
                <a:cubicBezTo>
                  <a:pt x="4764193" y="4512739"/>
                  <a:pt x="4505557" y="4473661"/>
                  <a:pt x="4304127" y="4609933"/>
                </a:cubicBezTo>
                <a:cubicBezTo>
                  <a:pt x="4332491" y="4652018"/>
                  <a:pt x="4372871" y="4629473"/>
                  <a:pt x="4402677" y="4624463"/>
                </a:cubicBezTo>
                <a:cubicBezTo>
                  <a:pt x="4598338" y="4590394"/>
                  <a:pt x="5297331" y="4651016"/>
                  <a:pt x="5398287" y="4608430"/>
                </a:cubicBezTo>
                <a:cubicBezTo>
                  <a:pt x="5460301" y="4582379"/>
                  <a:pt x="5525682" y="4569853"/>
                  <a:pt x="5592504" y="4585886"/>
                </a:cubicBezTo>
                <a:cubicBezTo>
                  <a:pt x="5656923" y="4601416"/>
                  <a:pt x="5640578" y="4819353"/>
                  <a:pt x="5411266" y="4964142"/>
                </a:cubicBezTo>
                <a:cubicBezTo>
                  <a:pt x="5378575" y="4984684"/>
                  <a:pt x="5524721" y="5014244"/>
                  <a:pt x="5480493" y="5031277"/>
                </a:cubicBezTo>
                <a:cubicBezTo>
                  <a:pt x="5445880" y="5044804"/>
                  <a:pt x="5276179" y="5037289"/>
                  <a:pt x="5233393" y="5047810"/>
                </a:cubicBezTo>
                <a:cubicBezTo>
                  <a:pt x="5216567" y="5052318"/>
                  <a:pt x="4701216" y="5221157"/>
                  <a:pt x="4750251" y="5256728"/>
                </a:cubicBezTo>
                <a:cubicBezTo>
                  <a:pt x="4896877" y="5363441"/>
                  <a:pt x="5388190" y="5558833"/>
                  <a:pt x="4508440" y="5624965"/>
                </a:cubicBezTo>
                <a:cubicBezTo>
                  <a:pt x="4536323" y="5663542"/>
                  <a:pt x="4613241" y="5638994"/>
                  <a:pt x="4602665" y="5706629"/>
                </a:cubicBezTo>
                <a:cubicBezTo>
                  <a:pt x="4485845" y="5743202"/>
                  <a:pt x="4350758" y="5741198"/>
                  <a:pt x="4215189" y="5797811"/>
                </a:cubicBezTo>
                <a:cubicBezTo>
                  <a:pt x="4276245" y="5838893"/>
                  <a:pt x="4346432" y="5813844"/>
                  <a:pt x="4407966" y="5826870"/>
                </a:cubicBezTo>
                <a:cubicBezTo>
                  <a:pt x="4373353" y="5878473"/>
                  <a:pt x="4313741" y="5870457"/>
                  <a:pt x="4265186" y="5881478"/>
                </a:cubicBezTo>
                <a:cubicBezTo>
                  <a:pt x="4220479" y="5892001"/>
                  <a:pt x="4125774" y="5981680"/>
                  <a:pt x="4145964" y="5977170"/>
                </a:cubicBezTo>
                <a:cubicBezTo>
                  <a:pt x="4332971" y="5937091"/>
                  <a:pt x="4522862" y="5948113"/>
                  <a:pt x="4710350" y="5909035"/>
                </a:cubicBezTo>
                <a:cubicBezTo>
                  <a:pt x="4772366" y="5896009"/>
                  <a:pt x="4842554" y="5870958"/>
                  <a:pt x="4870916" y="5949616"/>
                </a:cubicBezTo>
                <a:cubicBezTo>
                  <a:pt x="4879571" y="5972663"/>
                  <a:pt x="4873320" y="5980177"/>
                  <a:pt x="4960333" y="5949115"/>
                </a:cubicBezTo>
                <a:cubicBezTo>
                  <a:pt x="4994466" y="5937091"/>
                  <a:pt x="5039656" y="5924065"/>
                  <a:pt x="5073788" y="5953623"/>
                </a:cubicBezTo>
                <a:cubicBezTo>
                  <a:pt x="5052154" y="5990698"/>
                  <a:pt x="5010331" y="5979675"/>
                  <a:pt x="4979084" y="5990197"/>
                </a:cubicBezTo>
                <a:cubicBezTo>
                  <a:pt x="4896397" y="6017250"/>
                  <a:pt x="5180513" y="6120457"/>
                  <a:pt x="5100228" y="6151519"/>
                </a:cubicBezTo>
                <a:cubicBezTo>
                  <a:pt x="4935817" y="6215148"/>
                  <a:pt x="4832938" y="6196611"/>
                  <a:pt x="4666602" y="6266250"/>
                </a:cubicBezTo>
                <a:cubicBezTo>
                  <a:pt x="4723331" y="6264746"/>
                  <a:pt x="4706024" y="6288795"/>
                  <a:pt x="4762750" y="6288795"/>
                </a:cubicBezTo>
                <a:cubicBezTo>
                  <a:pt x="4788229" y="6288795"/>
                  <a:pt x="4815151" y="6294807"/>
                  <a:pt x="4815151" y="6322363"/>
                </a:cubicBezTo>
                <a:cubicBezTo>
                  <a:pt x="4815151" y="6348414"/>
                  <a:pt x="4516613" y="6491199"/>
                  <a:pt x="4558918" y="6504727"/>
                </a:cubicBezTo>
                <a:cubicBezTo>
                  <a:pt x="4674295" y="6541299"/>
                  <a:pt x="4970431" y="6429075"/>
                  <a:pt x="4899280" y="6480679"/>
                </a:cubicBezTo>
                <a:cubicBezTo>
                  <a:pt x="4791114" y="6559337"/>
                  <a:pt x="4774769" y="6574868"/>
                  <a:pt x="4692563" y="6586391"/>
                </a:cubicBezTo>
                <a:cubicBezTo>
                  <a:pt x="4621894" y="6596411"/>
                  <a:pt x="4373353" y="6816352"/>
                  <a:pt x="4303645" y="6834888"/>
                </a:cubicBezTo>
                <a:cubicBezTo>
                  <a:pt x="4288262" y="6838896"/>
                  <a:pt x="4291687" y="6845065"/>
                  <a:pt x="4307829" y="6852361"/>
                </a:cubicBezTo>
                <a:lnTo>
                  <a:pt x="4323786" y="6858000"/>
                </a:lnTo>
                <a:lnTo>
                  <a:pt x="0" y="6858000"/>
                </a:lnTo>
                <a:close/>
              </a:path>
            </a:pathLst>
          </a:custGeom>
        </p:spPr>
      </p:pic>
      <p:sp>
        <p:nvSpPr>
          <p:cNvPr id="2" name="Título 1">
            <a:extLst>
              <a:ext uri="{FF2B5EF4-FFF2-40B4-BE49-F238E27FC236}">
                <a16:creationId xmlns:a16="http://schemas.microsoft.com/office/drawing/2014/main" id="{98C47E99-5EFE-BDD8-5516-A223042B3571}"/>
              </a:ext>
            </a:extLst>
          </p:cNvPr>
          <p:cNvSpPr>
            <a:spLocks noGrp="1"/>
          </p:cNvSpPr>
          <p:nvPr>
            <p:ph type="ctrTitle"/>
          </p:nvPr>
        </p:nvSpPr>
        <p:spPr>
          <a:xfrm>
            <a:off x="5445622" y="3429000"/>
            <a:ext cx="5257800" cy="1701570"/>
          </a:xfrm>
        </p:spPr>
        <p:txBody>
          <a:bodyPr anchor="b">
            <a:normAutofit/>
          </a:bodyPr>
          <a:lstStyle/>
          <a:p>
            <a:pPr algn="ctr"/>
            <a:br>
              <a:rPr lang="es-UY" sz="4000" b="1" dirty="0"/>
            </a:br>
            <a:r>
              <a:rPr lang="es-ES" sz="4000" b="1" dirty="0"/>
              <a:t>CONTEXTO</a:t>
            </a:r>
            <a:endParaRPr lang="es-UY" sz="4000" b="1" dirty="0"/>
          </a:p>
        </p:txBody>
      </p:sp>
    </p:spTree>
    <p:extLst>
      <p:ext uri="{BB962C8B-B14F-4D97-AF65-F5344CB8AC3E}">
        <p14:creationId xmlns:p14="http://schemas.microsoft.com/office/powerpoint/2010/main" val="1898195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621E9DB-DC05-4250-BEEE-E8DF816BC955}"/>
              </a:ext>
            </a:extLst>
          </p:cNvPr>
          <p:cNvSpPr>
            <a:spLocks noGrp="1"/>
          </p:cNvSpPr>
          <p:nvPr>
            <p:ph idx="1"/>
          </p:nvPr>
        </p:nvSpPr>
        <p:spPr>
          <a:xfrm>
            <a:off x="933893" y="1150442"/>
            <a:ext cx="10515600" cy="4160520"/>
          </a:xfrm>
        </p:spPr>
        <p:txBody>
          <a:bodyPr>
            <a:normAutofit fontScale="62500" lnSpcReduction="20000"/>
          </a:bodyPr>
          <a:lstStyle/>
          <a:p>
            <a:pPr marL="0" indent="0" algn="just">
              <a:buNone/>
            </a:pPr>
            <a:r>
              <a:rPr lang="es-ES" sz="3000" dirty="0"/>
              <a:t>Hacemos referencia al régimen y funcionamiento de las SAD en Uruguay, figura jurídica creada por la Ley </a:t>
            </a:r>
            <a:r>
              <a:rPr lang="es-ES" sz="3000" dirty="0" err="1"/>
              <a:t>N°</a:t>
            </a:r>
            <a:r>
              <a:rPr lang="es-ES" sz="3000" dirty="0"/>
              <a:t> 17.292, con las modificaciones introducidas por Ley </a:t>
            </a:r>
            <a:r>
              <a:rPr lang="es-ES" sz="3000" dirty="0" err="1"/>
              <a:t>N°</a:t>
            </a:r>
            <a:r>
              <a:rPr lang="es-ES" sz="3000" dirty="0"/>
              <a:t> 20.212 y reglamentada por el Decreto </a:t>
            </a:r>
            <a:r>
              <a:rPr lang="es-ES" sz="3000" dirty="0" err="1"/>
              <a:t>N°</a:t>
            </a:r>
            <a:r>
              <a:rPr lang="es-ES" sz="3000" dirty="0"/>
              <a:t> 223/001, la cual es utilizada como modelo de gerenciamiento de clubes de fútbol en nuestro país.  </a:t>
            </a:r>
            <a:endParaRPr lang="es-UY" sz="3000" dirty="0"/>
          </a:p>
          <a:p>
            <a:pPr marL="0" indent="0" algn="just">
              <a:lnSpc>
                <a:spcPct val="115000"/>
              </a:lnSpc>
              <a:buNone/>
              <a:tabLst>
                <a:tab pos="449580" algn="l"/>
              </a:tabLst>
            </a:pPr>
            <a:br>
              <a:rPr lang="es-ES" sz="3000" dirty="0"/>
            </a:br>
            <a:r>
              <a:rPr lang="es-ES" sz="3000" dirty="0"/>
              <a:t>Esta norma establece que los clubes deportivos podrán adoptar tanto la estructura de Asociación Civil sin fines de lucro como de SAD. Los clubes que adopten la forma jurídica de SAD, se regirán por el régimen general de Sociedades Anónimas con algunas particularidades establecidas por la ley y decreto antes mencionados.</a:t>
            </a:r>
            <a:endParaRPr lang="es-UY" sz="3000" dirty="0"/>
          </a:p>
          <a:p>
            <a:pPr marL="0" indent="0" algn="just">
              <a:lnSpc>
                <a:spcPct val="115000"/>
              </a:lnSpc>
              <a:buNone/>
              <a:tabLst>
                <a:tab pos="449580" algn="l"/>
              </a:tabLst>
            </a:pPr>
            <a:endParaRPr lang="es-UY" sz="3000" dirty="0"/>
          </a:p>
          <a:p>
            <a:pPr marL="0" indent="0" algn="just">
              <a:lnSpc>
                <a:spcPct val="115000"/>
              </a:lnSpc>
              <a:buNone/>
              <a:tabLst>
                <a:tab pos="449580" algn="l"/>
              </a:tabLst>
            </a:pPr>
            <a:r>
              <a:rPr lang="es-ES" sz="3000" dirty="0"/>
              <a:t>En dicho contexto, el marco jurídico previsto para las SAD se presenta como un buen canal para la inversión por parte de capitales privados en clubes de fútbol profesional de Uruguay, ya que, bajo la modalidad de asociación civil, esto era antiguamente muy complejo.</a:t>
            </a:r>
            <a:endParaRPr lang="es-UY" sz="3000" dirty="0"/>
          </a:p>
          <a:p>
            <a:pPr marL="0" indent="0">
              <a:buNone/>
            </a:pPr>
            <a:endParaRPr lang="es-UY" sz="2400" dirty="0"/>
          </a:p>
        </p:txBody>
      </p:sp>
    </p:spTree>
    <p:extLst>
      <p:ext uri="{BB962C8B-B14F-4D97-AF65-F5344CB8AC3E}">
        <p14:creationId xmlns:p14="http://schemas.microsoft.com/office/powerpoint/2010/main" val="1801720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621E9DB-DC05-4250-BEEE-E8DF816BC955}"/>
              </a:ext>
            </a:extLst>
          </p:cNvPr>
          <p:cNvSpPr>
            <a:spLocks noGrp="1"/>
          </p:cNvSpPr>
          <p:nvPr>
            <p:ph idx="1"/>
          </p:nvPr>
        </p:nvSpPr>
        <p:spPr>
          <a:xfrm>
            <a:off x="933893" y="1150442"/>
            <a:ext cx="10515600" cy="4160520"/>
          </a:xfrm>
        </p:spPr>
        <p:txBody>
          <a:bodyPr>
            <a:normAutofit fontScale="77500" lnSpcReduction="20000"/>
          </a:bodyPr>
          <a:lstStyle/>
          <a:p>
            <a:pPr marL="0" indent="0" algn="just">
              <a:lnSpc>
                <a:spcPct val="115000"/>
              </a:lnSpc>
              <a:buNone/>
              <a:tabLst>
                <a:tab pos="449580" algn="l"/>
              </a:tabLst>
            </a:pPr>
            <a:r>
              <a:rPr lang="es-ES" sz="2500" dirty="0"/>
              <a:t>Como aclaración final, nótese que para la participación y gerenciamiento de clubes de fútbol por parte de capitales privados, la normativa prevé distintos mecanismos para la adopción de la modalidad SAD: i) la creación de una SAD con su posterior afiliación a la Asociación Uruguaya de Fútbol (AUF); </a:t>
            </a:r>
            <a:r>
              <a:rPr lang="es-ES" sz="2500" dirty="0" err="1"/>
              <a:t>ii</a:t>
            </a:r>
            <a:r>
              <a:rPr lang="es-ES" sz="2500" dirty="0"/>
              <a:t>) la transformación de clubes deportivos que se encuentren constituidos como Asociaciones Civiles sin fines de lucro a SAD; y </a:t>
            </a:r>
            <a:r>
              <a:rPr lang="es-ES" sz="2500" dirty="0" err="1"/>
              <a:t>iii</a:t>
            </a:r>
            <a:r>
              <a:rPr lang="es-ES" sz="2500" dirty="0"/>
              <a:t>) la transmisión por parte de clubes deportivos constituidos como Asociaciones Civiles de cuotas partes de su patrimonio a una SAD, siendo la cesión del activo futbolístico la modalidad mayormente utilizada en la práctica.</a:t>
            </a:r>
            <a:endParaRPr lang="es-UY" sz="2500" dirty="0"/>
          </a:p>
          <a:p>
            <a:pPr algn="just">
              <a:lnSpc>
                <a:spcPct val="115000"/>
              </a:lnSpc>
              <a:tabLst>
                <a:tab pos="449580" algn="l"/>
              </a:tabLst>
            </a:pPr>
            <a:endParaRPr lang="es-UY" sz="2500" dirty="0"/>
          </a:p>
          <a:p>
            <a:pPr marL="0" indent="0" algn="just">
              <a:lnSpc>
                <a:spcPct val="115000"/>
              </a:lnSpc>
              <a:buNone/>
              <a:tabLst>
                <a:tab pos="449580" algn="l"/>
              </a:tabLst>
            </a:pPr>
            <a:r>
              <a:rPr lang="es-ES" sz="2500" dirty="0"/>
              <a:t>A continuación podrán ver un detalle de las principales características de la SAD uruguaya, así como una breve descripción de la modalidad de inversión mayormente utilizada en la práctica, como es la cesión del activo futbolístico. </a:t>
            </a:r>
            <a:endParaRPr lang="es-UY" sz="2500" dirty="0"/>
          </a:p>
          <a:p>
            <a:pPr marL="0" indent="0">
              <a:buNone/>
            </a:pPr>
            <a:endParaRPr lang="es-UY" sz="2400" dirty="0"/>
          </a:p>
        </p:txBody>
      </p:sp>
    </p:spTree>
    <p:extLst>
      <p:ext uri="{BB962C8B-B14F-4D97-AF65-F5344CB8AC3E}">
        <p14:creationId xmlns:p14="http://schemas.microsoft.com/office/powerpoint/2010/main" val="895898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structura blanca">
            <a:extLst>
              <a:ext uri="{FF2B5EF4-FFF2-40B4-BE49-F238E27FC236}">
                <a16:creationId xmlns:a16="http://schemas.microsoft.com/office/drawing/2014/main" id="{5AEB7FF8-6F09-502D-E81C-7DC218CFF8A0}"/>
              </a:ext>
            </a:extLst>
          </p:cNvPr>
          <p:cNvPicPr>
            <a:picLocks noChangeAspect="1"/>
          </p:cNvPicPr>
          <p:nvPr/>
        </p:nvPicPr>
        <p:blipFill>
          <a:blip r:embed="rId2"/>
          <a:srcRect b="24243"/>
          <a:stretch/>
        </p:blipFill>
        <p:spPr>
          <a:xfrm>
            <a:off x="20" y="10"/>
            <a:ext cx="12191980" cy="6857990"/>
          </a:xfrm>
          <a:custGeom>
            <a:avLst/>
            <a:gdLst/>
            <a:ahLst/>
            <a:cxnLst/>
            <a:rect l="l" t="t" r="r" b="b"/>
            <a:pathLst>
              <a:path w="12192000" h="6858000">
                <a:moveTo>
                  <a:pt x="0" y="0"/>
                </a:moveTo>
                <a:lnTo>
                  <a:pt x="12192000" y="0"/>
                </a:lnTo>
                <a:lnTo>
                  <a:pt x="12192000" y="6858000"/>
                </a:lnTo>
                <a:lnTo>
                  <a:pt x="11560655" y="6858000"/>
                </a:lnTo>
                <a:lnTo>
                  <a:pt x="11572884" y="6759738"/>
                </a:lnTo>
                <a:cubicBezTo>
                  <a:pt x="11663744" y="6693104"/>
                  <a:pt x="11749315" y="6619456"/>
                  <a:pt x="11812292" y="6532282"/>
                </a:cubicBezTo>
                <a:cubicBezTo>
                  <a:pt x="11851232" y="6478675"/>
                  <a:pt x="11886807" y="6425068"/>
                  <a:pt x="11956995" y="6386992"/>
                </a:cubicBezTo>
                <a:cubicBezTo>
                  <a:pt x="11918054" y="6334888"/>
                  <a:pt x="11851232" y="6322863"/>
                  <a:pt x="11801234" y="6284788"/>
                </a:cubicBezTo>
                <a:cubicBezTo>
                  <a:pt x="11797390" y="6253224"/>
                  <a:pt x="11876711" y="6262743"/>
                  <a:pt x="11856520" y="6193604"/>
                </a:cubicBezTo>
                <a:cubicBezTo>
                  <a:pt x="11829119" y="6101419"/>
                  <a:pt x="11858923" y="5996209"/>
                  <a:pt x="11722875" y="5956630"/>
                </a:cubicBezTo>
                <a:cubicBezTo>
                  <a:pt x="11686819" y="5866950"/>
                  <a:pt x="11676724" y="5723664"/>
                  <a:pt x="11763258" y="5635988"/>
                </a:cubicBezTo>
                <a:cubicBezTo>
                  <a:pt x="11892094" y="5505226"/>
                  <a:pt x="11871424" y="5422059"/>
                  <a:pt x="11706050" y="5351418"/>
                </a:cubicBezTo>
                <a:cubicBezTo>
                  <a:pt x="11684896" y="5342400"/>
                  <a:pt x="11707491" y="4786287"/>
                  <a:pt x="11697876" y="4763241"/>
                </a:cubicBezTo>
                <a:cubicBezTo>
                  <a:pt x="11713260" y="4731677"/>
                  <a:pt x="11749315" y="4739192"/>
                  <a:pt x="11776236" y="4730675"/>
                </a:cubicBezTo>
                <a:cubicBezTo>
                  <a:pt x="11894018" y="4694603"/>
                  <a:pt x="11897864" y="4694603"/>
                  <a:pt x="11868540" y="4584884"/>
                </a:cubicBezTo>
                <a:cubicBezTo>
                  <a:pt x="11859884" y="4551817"/>
                  <a:pt x="11880076" y="4538289"/>
                  <a:pt x="11898825" y="4517749"/>
                </a:cubicBezTo>
                <a:cubicBezTo>
                  <a:pt x="11969013" y="4441095"/>
                  <a:pt x="11969494" y="4440094"/>
                  <a:pt x="11897864" y="4375464"/>
                </a:cubicBezTo>
                <a:cubicBezTo>
                  <a:pt x="11877192" y="4356928"/>
                  <a:pt x="11863252" y="4336887"/>
                  <a:pt x="11854116" y="4311838"/>
                </a:cubicBezTo>
                <a:cubicBezTo>
                  <a:pt x="11837290" y="4266245"/>
                  <a:pt x="11837771" y="4228169"/>
                  <a:pt x="11901709" y="4203620"/>
                </a:cubicBezTo>
                <a:cubicBezTo>
                  <a:pt x="11946418" y="4186086"/>
                  <a:pt x="11971897" y="4166044"/>
                  <a:pt x="11974782" y="4114442"/>
                </a:cubicBezTo>
                <a:cubicBezTo>
                  <a:pt x="11976706" y="4071355"/>
                  <a:pt x="11981993" y="4043299"/>
                  <a:pt x="11932476" y="4024762"/>
                </a:cubicBezTo>
                <a:cubicBezTo>
                  <a:pt x="11892576" y="4009732"/>
                  <a:pt x="11881038" y="3977668"/>
                  <a:pt x="11885365" y="3939592"/>
                </a:cubicBezTo>
                <a:cubicBezTo>
                  <a:pt x="11895460" y="3846405"/>
                  <a:pt x="11841137" y="3791796"/>
                  <a:pt x="11751719" y="3749211"/>
                </a:cubicBezTo>
                <a:cubicBezTo>
                  <a:pt x="11666628" y="3708629"/>
                  <a:pt x="11592115" y="3654019"/>
                  <a:pt x="11513754" y="3604420"/>
                </a:cubicBezTo>
                <a:cubicBezTo>
                  <a:pt x="11426740" y="3549310"/>
                  <a:pt x="11325786" y="3516243"/>
                  <a:pt x="11220504" y="3488188"/>
                </a:cubicBezTo>
                <a:cubicBezTo>
                  <a:pt x="11239734" y="3448108"/>
                  <a:pt x="11306076" y="3470653"/>
                  <a:pt x="11312805" y="3414541"/>
                </a:cubicBezTo>
                <a:cubicBezTo>
                  <a:pt x="11148394" y="3366945"/>
                  <a:pt x="10991193" y="3295301"/>
                  <a:pt x="10805146" y="3277767"/>
                </a:cubicBezTo>
                <a:cubicBezTo>
                  <a:pt x="10955618" y="3286784"/>
                  <a:pt x="11092147" y="3222154"/>
                  <a:pt x="11234926" y="3203117"/>
                </a:cubicBezTo>
                <a:cubicBezTo>
                  <a:pt x="11248386" y="3171554"/>
                  <a:pt x="11217140" y="3179569"/>
                  <a:pt x="11204640" y="3174060"/>
                </a:cubicBezTo>
                <a:cubicBezTo>
                  <a:pt x="11192140" y="3168047"/>
                  <a:pt x="11176757" y="3166042"/>
                  <a:pt x="11174834" y="3143498"/>
                </a:cubicBezTo>
                <a:cubicBezTo>
                  <a:pt x="11243580" y="3110932"/>
                  <a:pt x="11329632" y="3132475"/>
                  <a:pt x="11400780" y="3099410"/>
                </a:cubicBezTo>
                <a:cubicBezTo>
                  <a:pt x="11384916" y="3051314"/>
                  <a:pt x="11323382" y="3080371"/>
                  <a:pt x="11297902" y="3041793"/>
                </a:cubicBezTo>
                <a:cubicBezTo>
                  <a:pt x="11364246" y="3034780"/>
                  <a:pt x="11425779" y="3031774"/>
                  <a:pt x="11485870" y="3021253"/>
                </a:cubicBezTo>
                <a:cubicBezTo>
                  <a:pt x="11532984" y="3013236"/>
                  <a:pt x="11545964" y="2972154"/>
                  <a:pt x="11513754" y="2944098"/>
                </a:cubicBezTo>
                <a:cubicBezTo>
                  <a:pt x="11484909" y="2919049"/>
                  <a:pt x="11442604" y="2917044"/>
                  <a:pt x="11405107" y="2906523"/>
                </a:cubicBezTo>
                <a:cubicBezTo>
                  <a:pt x="11137817" y="2833377"/>
                  <a:pt x="10857066" y="2809829"/>
                  <a:pt x="10572950" y="2803317"/>
                </a:cubicBezTo>
                <a:cubicBezTo>
                  <a:pt x="10117210" y="2792795"/>
                  <a:pt x="9660028" y="2793297"/>
                  <a:pt x="9205250" y="2778767"/>
                </a:cubicBezTo>
                <a:cubicBezTo>
                  <a:pt x="8996489" y="2772379"/>
                  <a:pt x="8788540" y="2761765"/>
                  <a:pt x="8579578" y="2759181"/>
                </a:cubicBezTo>
                <a:cubicBezTo>
                  <a:pt x="8509922" y="2758320"/>
                  <a:pt x="8440155" y="2758352"/>
                  <a:pt x="8370208" y="2759730"/>
                </a:cubicBezTo>
                <a:cubicBezTo>
                  <a:pt x="8070708" y="2765742"/>
                  <a:pt x="7771690" y="2764238"/>
                  <a:pt x="7470748" y="2819849"/>
                </a:cubicBezTo>
                <a:cubicBezTo>
                  <a:pt x="7316911" y="2848407"/>
                  <a:pt x="7156825" y="2838887"/>
                  <a:pt x="7001547" y="2861432"/>
                </a:cubicBezTo>
                <a:cubicBezTo>
                  <a:pt x="6765024" y="2896002"/>
                  <a:pt x="6528501" y="2936583"/>
                  <a:pt x="6295343" y="2988688"/>
                </a:cubicBezTo>
                <a:cubicBezTo>
                  <a:pt x="6222271" y="3005220"/>
                  <a:pt x="6131892" y="3015241"/>
                  <a:pt x="6075166" y="3078367"/>
                </a:cubicBezTo>
                <a:cubicBezTo>
                  <a:pt x="5985266" y="3038288"/>
                  <a:pt x="5929502" y="3113938"/>
                  <a:pt x="5859314" y="3139490"/>
                </a:cubicBezTo>
                <a:cubicBezTo>
                  <a:pt x="5831912" y="3149510"/>
                  <a:pt x="5795857" y="3163538"/>
                  <a:pt x="5800183" y="3195101"/>
                </a:cubicBezTo>
                <a:cubicBezTo>
                  <a:pt x="5804030" y="3234680"/>
                  <a:pt x="5844410" y="3260231"/>
                  <a:pt x="5882870" y="3252215"/>
                </a:cubicBezTo>
                <a:cubicBezTo>
                  <a:pt x="6002574" y="3227164"/>
                  <a:pt x="6109777" y="3283277"/>
                  <a:pt x="6232848" y="3274760"/>
                </a:cubicBezTo>
                <a:cubicBezTo>
                  <a:pt x="6125643" y="3298808"/>
                  <a:pt x="6018918" y="3323358"/>
                  <a:pt x="5911715" y="3347407"/>
                </a:cubicBezTo>
                <a:cubicBezTo>
                  <a:pt x="6070839" y="3366444"/>
                  <a:pt x="6227559" y="3332376"/>
                  <a:pt x="6384279" y="3312836"/>
                </a:cubicBezTo>
                <a:cubicBezTo>
                  <a:pt x="6434757" y="3306824"/>
                  <a:pt x="6513117" y="3260732"/>
                  <a:pt x="6526097" y="3325362"/>
                </a:cubicBezTo>
                <a:cubicBezTo>
                  <a:pt x="6534750" y="3368448"/>
                  <a:pt x="6450622" y="3371454"/>
                  <a:pt x="6403028" y="3383478"/>
                </a:cubicBezTo>
                <a:cubicBezTo>
                  <a:pt x="6192945" y="3435081"/>
                  <a:pt x="5979497" y="3465141"/>
                  <a:pt x="5767013" y="3500713"/>
                </a:cubicBezTo>
                <a:cubicBezTo>
                  <a:pt x="5746822" y="3504220"/>
                  <a:pt x="5720381" y="3501214"/>
                  <a:pt x="5706920" y="3511233"/>
                </a:cubicBezTo>
                <a:cubicBezTo>
                  <a:pt x="5598272" y="3591895"/>
                  <a:pt x="5460782" y="3618449"/>
                  <a:pt x="5310793" y="3677066"/>
                </a:cubicBezTo>
                <a:cubicBezTo>
                  <a:pt x="5405498" y="3704622"/>
                  <a:pt x="5469435" y="3648007"/>
                  <a:pt x="5548276" y="3660533"/>
                </a:cubicBezTo>
                <a:cubicBezTo>
                  <a:pt x="5467993" y="3721154"/>
                  <a:pt x="5374730" y="3732677"/>
                  <a:pt x="5293005" y="3765743"/>
                </a:cubicBezTo>
                <a:cubicBezTo>
                  <a:pt x="5234355" y="3789291"/>
                  <a:pt x="5016580" y="3862938"/>
                  <a:pt x="4983410" y="3883981"/>
                </a:cubicBezTo>
                <a:cubicBezTo>
                  <a:pt x="4883416" y="3949110"/>
                  <a:pt x="4756501" y="3979672"/>
                  <a:pt x="4674775" y="4068850"/>
                </a:cubicBezTo>
                <a:cubicBezTo>
                  <a:pt x="4617087" y="4131477"/>
                  <a:pt x="4520939" y="4119952"/>
                  <a:pt x="4453155" y="4163539"/>
                </a:cubicBezTo>
                <a:cubicBezTo>
                  <a:pt x="4429119" y="4204622"/>
                  <a:pt x="4475751" y="4215143"/>
                  <a:pt x="4492095" y="4237188"/>
                </a:cubicBezTo>
                <a:cubicBezTo>
                  <a:pt x="4513728" y="4266746"/>
                  <a:pt x="4475269" y="4283280"/>
                  <a:pt x="4464213" y="4318851"/>
                </a:cubicBezTo>
                <a:cubicBezTo>
                  <a:pt x="4591608" y="4278771"/>
                  <a:pt x="4713234" y="4255223"/>
                  <a:pt x="4857456" y="4241696"/>
                </a:cubicBezTo>
                <a:cubicBezTo>
                  <a:pt x="4809862" y="4299311"/>
                  <a:pt x="4752174" y="4274261"/>
                  <a:pt x="4713234" y="4295303"/>
                </a:cubicBezTo>
                <a:cubicBezTo>
                  <a:pt x="4687756" y="4308830"/>
                  <a:pt x="4648816" y="4314843"/>
                  <a:pt x="4656026" y="4348410"/>
                </a:cubicBezTo>
                <a:cubicBezTo>
                  <a:pt x="4661795" y="4374963"/>
                  <a:pt x="4694486" y="4371456"/>
                  <a:pt x="4718523" y="4368951"/>
                </a:cubicBezTo>
                <a:cubicBezTo>
                  <a:pt x="4810825" y="4359433"/>
                  <a:pt x="4900722" y="4356425"/>
                  <a:pt x="4989178" y="4420054"/>
                </a:cubicBezTo>
                <a:cubicBezTo>
                  <a:pt x="4764193" y="4512739"/>
                  <a:pt x="4505557" y="4473661"/>
                  <a:pt x="4304127" y="4609933"/>
                </a:cubicBezTo>
                <a:cubicBezTo>
                  <a:pt x="4332491" y="4652018"/>
                  <a:pt x="4372871" y="4629473"/>
                  <a:pt x="4402677" y="4624463"/>
                </a:cubicBezTo>
                <a:cubicBezTo>
                  <a:pt x="4598338" y="4590394"/>
                  <a:pt x="5297331" y="4651016"/>
                  <a:pt x="5398287" y="4608430"/>
                </a:cubicBezTo>
                <a:cubicBezTo>
                  <a:pt x="5460301" y="4582379"/>
                  <a:pt x="5525682" y="4569853"/>
                  <a:pt x="5592504" y="4585886"/>
                </a:cubicBezTo>
                <a:cubicBezTo>
                  <a:pt x="5656923" y="4601416"/>
                  <a:pt x="5640578" y="4819353"/>
                  <a:pt x="5411266" y="4964142"/>
                </a:cubicBezTo>
                <a:cubicBezTo>
                  <a:pt x="5378575" y="4984684"/>
                  <a:pt x="5524721" y="5014244"/>
                  <a:pt x="5480493" y="5031277"/>
                </a:cubicBezTo>
                <a:cubicBezTo>
                  <a:pt x="5445880" y="5044804"/>
                  <a:pt x="5276179" y="5037289"/>
                  <a:pt x="5233393" y="5047810"/>
                </a:cubicBezTo>
                <a:cubicBezTo>
                  <a:pt x="5216567" y="5052318"/>
                  <a:pt x="4701216" y="5221157"/>
                  <a:pt x="4750251" y="5256728"/>
                </a:cubicBezTo>
                <a:cubicBezTo>
                  <a:pt x="4896877" y="5363441"/>
                  <a:pt x="5388190" y="5558833"/>
                  <a:pt x="4508440" y="5624965"/>
                </a:cubicBezTo>
                <a:cubicBezTo>
                  <a:pt x="4536323" y="5663542"/>
                  <a:pt x="4613241" y="5638994"/>
                  <a:pt x="4602665" y="5706629"/>
                </a:cubicBezTo>
                <a:cubicBezTo>
                  <a:pt x="4485845" y="5743202"/>
                  <a:pt x="4350758" y="5741198"/>
                  <a:pt x="4215189" y="5797811"/>
                </a:cubicBezTo>
                <a:cubicBezTo>
                  <a:pt x="4276245" y="5838893"/>
                  <a:pt x="4346432" y="5813844"/>
                  <a:pt x="4407966" y="5826870"/>
                </a:cubicBezTo>
                <a:cubicBezTo>
                  <a:pt x="4373353" y="5878473"/>
                  <a:pt x="4313741" y="5870457"/>
                  <a:pt x="4265186" y="5881478"/>
                </a:cubicBezTo>
                <a:cubicBezTo>
                  <a:pt x="4220479" y="5892001"/>
                  <a:pt x="4125774" y="5981680"/>
                  <a:pt x="4145964" y="5977170"/>
                </a:cubicBezTo>
                <a:cubicBezTo>
                  <a:pt x="4332971" y="5937091"/>
                  <a:pt x="4522862" y="5948113"/>
                  <a:pt x="4710350" y="5909035"/>
                </a:cubicBezTo>
                <a:cubicBezTo>
                  <a:pt x="4772366" y="5896009"/>
                  <a:pt x="4842554" y="5870958"/>
                  <a:pt x="4870916" y="5949616"/>
                </a:cubicBezTo>
                <a:cubicBezTo>
                  <a:pt x="4879571" y="5972663"/>
                  <a:pt x="4873320" y="5980177"/>
                  <a:pt x="4960333" y="5949115"/>
                </a:cubicBezTo>
                <a:cubicBezTo>
                  <a:pt x="4994466" y="5937091"/>
                  <a:pt x="5039656" y="5924065"/>
                  <a:pt x="5073788" y="5953623"/>
                </a:cubicBezTo>
                <a:cubicBezTo>
                  <a:pt x="5052154" y="5990698"/>
                  <a:pt x="5010331" y="5979675"/>
                  <a:pt x="4979084" y="5990197"/>
                </a:cubicBezTo>
                <a:cubicBezTo>
                  <a:pt x="4896397" y="6017250"/>
                  <a:pt x="5180513" y="6120457"/>
                  <a:pt x="5100228" y="6151519"/>
                </a:cubicBezTo>
                <a:cubicBezTo>
                  <a:pt x="4935817" y="6215148"/>
                  <a:pt x="4832938" y="6196611"/>
                  <a:pt x="4666602" y="6266250"/>
                </a:cubicBezTo>
                <a:cubicBezTo>
                  <a:pt x="4723331" y="6264746"/>
                  <a:pt x="4706024" y="6288795"/>
                  <a:pt x="4762750" y="6288795"/>
                </a:cubicBezTo>
                <a:cubicBezTo>
                  <a:pt x="4788229" y="6288795"/>
                  <a:pt x="4815151" y="6294807"/>
                  <a:pt x="4815151" y="6322363"/>
                </a:cubicBezTo>
                <a:cubicBezTo>
                  <a:pt x="4815151" y="6348414"/>
                  <a:pt x="4516613" y="6491199"/>
                  <a:pt x="4558918" y="6504727"/>
                </a:cubicBezTo>
                <a:cubicBezTo>
                  <a:pt x="4674295" y="6541299"/>
                  <a:pt x="4970431" y="6429075"/>
                  <a:pt x="4899280" y="6480679"/>
                </a:cubicBezTo>
                <a:cubicBezTo>
                  <a:pt x="4791114" y="6559337"/>
                  <a:pt x="4774769" y="6574868"/>
                  <a:pt x="4692563" y="6586391"/>
                </a:cubicBezTo>
                <a:cubicBezTo>
                  <a:pt x="4621894" y="6596411"/>
                  <a:pt x="4373353" y="6816352"/>
                  <a:pt x="4303645" y="6834888"/>
                </a:cubicBezTo>
                <a:cubicBezTo>
                  <a:pt x="4288262" y="6838896"/>
                  <a:pt x="4291687" y="6845065"/>
                  <a:pt x="4307829" y="6852361"/>
                </a:cubicBezTo>
                <a:lnTo>
                  <a:pt x="4323786" y="6858000"/>
                </a:lnTo>
                <a:lnTo>
                  <a:pt x="0" y="6858000"/>
                </a:lnTo>
                <a:close/>
              </a:path>
            </a:pathLst>
          </a:custGeom>
        </p:spPr>
      </p:pic>
      <p:sp>
        <p:nvSpPr>
          <p:cNvPr id="2" name="Título 1">
            <a:extLst>
              <a:ext uri="{FF2B5EF4-FFF2-40B4-BE49-F238E27FC236}">
                <a16:creationId xmlns:a16="http://schemas.microsoft.com/office/drawing/2014/main" id="{98C47E99-5EFE-BDD8-5516-A223042B3571}"/>
              </a:ext>
            </a:extLst>
          </p:cNvPr>
          <p:cNvSpPr>
            <a:spLocks noGrp="1"/>
          </p:cNvSpPr>
          <p:nvPr>
            <p:ph type="ctrTitle"/>
          </p:nvPr>
        </p:nvSpPr>
        <p:spPr>
          <a:xfrm>
            <a:off x="5785863" y="4364665"/>
            <a:ext cx="5739829" cy="1701570"/>
          </a:xfrm>
        </p:spPr>
        <p:txBody>
          <a:bodyPr anchor="b">
            <a:normAutofit fontScale="90000"/>
          </a:bodyPr>
          <a:lstStyle/>
          <a:p>
            <a:pPr algn="ctr"/>
            <a:r>
              <a:rPr lang="es-ES" sz="4000" b="1" dirty="0"/>
              <a:t>ACUERDO ENTRE SAD Y CLUB DE FÚTBOL URUGUAYO</a:t>
            </a:r>
            <a:br>
              <a:rPr lang="es-UY" sz="4000" b="1" dirty="0"/>
            </a:br>
            <a:r>
              <a:rPr lang="es-ES" sz="4000" b="1" dirty="0"/>
              <a:t> </a:t>
            </a:r>
            <a:endParaRPr lang="es-UY" sz="4000" b="1" dirty="0"/>
          </a:p>
        </p:txBody>
      </p:sp>
    </p:spTree>
    <p:extLst>
      <p:ext uri="{BB962C8B-B14F-4D97-AF65-F5344CB8AC3E}">
        <p14:creationId xmlns:p14="http://schemas.microsoft.com/office/powerpoint/2010/main" val="1503888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9230B99-0B92-5606-3129-EF812E04C63F}"/>
              </a:ext>
            </a:extLst>
          </p:cNvPr>
          <p:cNvSpPr>
            <a:spLocks noGrp="1"/>
          </p:cNvSpPr>
          <p:nvPr>
            <p:ph idx="1"/>
          </p:nvPr>
        </p:nvSpPr>
        <p:spPr>
          <a:xfrm>
            <a:off x="838200" y="1190847"/>
            <a:ext cx="10515600" cy="4160520"/>
          </a:xfrm>
        </p:spPr>
        <p:txBody>
          <a:bodyPr>
            <a:noAutofit/>
          </a:bodyPr>
          <a:lstStyle/>
          <a:p>
            <a:pPr marL="0" indent="0" algn="just">
              <a:lnSpc>
                <a:spcPct val="115000"/>
              </a:lnSpc>
              <a:buNone/>
              <a:tabLst>
                <a:tab pos="449580" algn="l"/>
              </a:tabLst>
            </a:pPr>
            <a:r>
              <a:rPr lang="es-ES" sz="1600" dirty="0"/>
              <a:t>En la práctica, el vínculo entre la SAD y un club del fútbol uruguayo que cuenta con licencia en la AUF, se instrumenta mediante un acuerdo entre ambas partes, en el cual se pactan los términos del vínculo entre la Asociación Civil y la SAD y el plazo del mismo. </a:t>
            </a:r>
            <a:endParaRPr lang="es-UY" sz="1600" dirty="0"/>
          </a:p>
          <a:p>
            <a:pPr marL="0" indent="0" algn="just">
              <a:lnSpc>
                <a:spcPct val="115000"/>
              </a:lnSpc>
              <a:buNone/>
              <a:tabLst>
                <a:tab pos="449580" algn="l"/>
              </a:tabLst>
            </a:pPr>
            <a:endParaRPr lang="es-ES" sz="1600" dirty="0"/>
          </a:p>
          <a:p>
            <a:pPr marL="0" indent="0" algn="just">
              <a:lnSpc>
                <a:spcPct val="115000"/>
              </a:lnSpc>
              <a:buNone/>
              <a:tabLst>
                <a:tab pos="449580" algn="l"/>
              </a:tabLst>
            </a:pPr>
            <a:r>
              <a:rPr lang="es-ES" sz="1600" dirty="0"/>
              <a:t>Asimismo, es habitual que en este tipo de acuerdos se establezca una cláusula a favor de la SAD que le permita renovar dicho convenio una vez culminado el plazo inicial. </a:t>
            </a:r>
            <a:endParaRPr lang="es-UY" sz="1600" dirty="0"/>
          </a:p>
          <a:p>
            <a:pPr marL="0" indent="0" algn="just">
              <a:lnSpc>
                <a:spcPct val="115000"/>
              </a:lnSpc>
              <a:buNone/>
              <a:tabLst>
                <a:tab pos="449580" algn="l"/>
              </a:tabLst>
            </a:pPr>
            <a:endParaRPr lang="es-UY" sz="1600" dirty="0"/>
          </a:p>
          <a:p>
            <a:pPr marL="0" indent="0" algn="just">
              <a:lnSpc>
                <a:spcPct val="115000"/>
              </a:lnSpc>
              <a:buNone/>
              <a:tabLst>
                <a:tab pos="449580" algn="l"/>
              </a:tabLst>
            </a:pPr>
            <a:r>
              <a:rPr lang="es-ES" sz="1600" dirty="0"/>
              <a:t>Mediante el referido acuerdo, la SAD pasa a gestionar, explotar y comercializar, todos los activos futbolísticos del club, y eventualmente, también podrá utilizar para fines deportivos y comerciales la infraestructura del club. </a:t>
            </a:r>
            <a:endParaRPr lang="es-UY" sz="1600" dirty="0"/>
          </a:p>
        </p:txBody>
      </p:sp>
    </p:spTree>
    <p:extLst>
      <p:ext uri="{BB962C8B-B14F-4D97-AF65-F5344CB8AC3E}">
        <p14:creationId xmlns:p14="http://schemas.microsoft.com/office/powerpoint/2010/main" val="1331895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9230B99-0B92-5606-3129-EF812E04C63F}"/>
              </a:ext>
            </a:extLst>
          </p:cNvPr>
          <p:cNvSpPr>
            <a:spLocks noGrp="1"/>
          </p:cNvSpPr>
          <p:nvPr>
            <p:ph idx="1"/>
          </p:nvPr>
        </p:nvSpPr>
        <p:spPr>
          <a:xfrm>
            <a:off x="838200" y="1348740"/>
            <a:ext cx="10515600" cy="4160520"/>
          </a:xfrm>
        </p:spPr>
        <p:txBody>
          <a:bodyPr>
            <a:noAutofit/>
          </a:bodyPr>
          <a:lstStyle/>
          <a:p>
            <a:pPr marL="0" indent="0" algn="just">
              <a:lnSpc>
                <a:spcPct val="115000"/>
              </a:lnSpc>
              <a:buNone/>
              <a:tabLst>
                <a:tab pos="449580" algn="l"/>
              </a:tabLst>
            </a:pPr>
            <a:endParaRPr lang="es-ES" sz="1800" dirty="0"/>
          </a:p>
          <a:p>
            <a:pPr marL="0" indent="0" algn="just">
              <a:lnSpc>
                <a:spcPct val="115000"/>
              </a:lnSpc>
              <a:buNone/>
              <a:tabLst>
                <a:tab pos="449580" algn="l"/>
              </a:tabLst>
            </a:pPr>
            <a:r>
              <a:rPr lang="es-ES" sz="1800" dirty="0"/>
              <a:t>Generalmente, el concepto de activo futbolístico suele incluir los siguientes rubros: derechos económicos por la transferencia de jugadores, derechos de imagen de los futbolistas, derechos televisivos, marketing, derechos federativos, derechos con los sponsors o auspiciantes y cualquier otro derecho económico derivado del desarrollo de las actividades deportivas.  </a:t>
            </a:r>
            <a:br>
              <a:rPr lang="es-ES" sz="1800" dirty="0"/>
            </a:br>
            <a:endParaRPr lang="es-UY" sz="1800" dirty="0"/>
          </a:p>
          <a:p>
            <a:pPr marL="0" indent="0" algn="just">
              <a:lnSpc>
                <a:spcPct val="115000"/>
              </a:lnSpc>
              <a:buNone/>
              <a:tabLst>
                <a:tab pos="449580" algn="l"/>
              </a:tabLst>
            </a:pPr>
            <a:r>
              <a:rPr lang="es-ES" sz="1800" dirty="0"/>
              <a:t>Es importante tener presente que la normativa vigente establece una serie de exigencias y requisitos obligatorios, cuyo incumplimiento acarrea la imposibilidad de competir, así como la inoponibilidad del acuerdo frente a terceros.</a:t>
            </a:r>
            <a:endParaRPr lang="es-UY" sz="1800" dirty="0"/>
          </a:p>
          <a:p>
            <a:pPr marL="0" indent="0" algn="just">
              <a:lnSpc>
                <a:spcPct val="115000"/>
              </a:lnSpc>
              <a:buNone/>
              <a:tabLst>
                <a:tab pos="449580" algn="l"/>
              </a:tabLst>
            </a:pPr>
            <a:endParaRPr lang="es-UY" sz="1600" dirty="0"/>
          </a:p>
        </p:txBody>
      </p:sp>
    </p:spTree>
    <p:extLst>
      <p:ext uri="{BB962C8B-B14F-4D97-AF65-F5344CB8AC3E}">
        <p14:creationId xmlns:p14="http://schemas.microsoft.com/office/powerpoint/2010/main" val="3692873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structura blanca">
            <a:extLst>
              <a:ext uri="{FF2B5EF4-FFF2-40B4-BE49-F238E27FC236}">
                <a16:creationId xmlns:a16="http://schemas.microsoft.com/office/drawing/2014/main" id="{5AEB7FF8-6F09-502D-E81C-7DC218CFF8A0}"/>
              </a:ext>
            </a:extLst>
          </p:cNvPr>
          <p:cNvPicPr>
            <a:picLocks noChangeAspect="1"/>
          </p:cNvPicPr>
          <p:nvPr/>
        </p:nvPicPr>
        <p:blipFill>
          <a:blip r:embed="rId2"/>
          <a:srcRect b="24243"/>
          <a:stretch/>
        </p:blipFill>
        <p:spPr>
          <a:xfrm>
            <a:off x="20" y="10"/>
            <a:ext cx="12191980" cy="6857990"/>
          </a:xfrm>
          <a:custGeom>
            <a:avLst/>
            <a:gdLst/>
            <a:ahLst/>
            <a:cxnLst/>
            <a:rect l="l" t="t" r="r" b="b"/>
            <a:pathLst>
              <a:path w="12192000" h="6858000">
                <a:moveTo>
                  <a:pt x="0" y="0"/>
                </a:moveTo>
                <a:lnTo>
                  <a:pt x="12192000" y="0"/>
                </a:lnTo>
                <a:lnTo>
                  <a:pt x="12192000" y="6858000"/>
                </a:lnTo>
                <a:lnTo>
                  <a:pt x="11560655" y="6858000"/>
                </a:lnTo>
                <a:lnTo>
                  <a:pt x="11572884" y="6759738"/>
                </a:lnTo>
                <a:cubicBezTo>
                  <a:pt x="11663744" y="6693104"/>
                  <a:pt x="11749315" y="6619456"/>
                  <a:pt x="11812292" y="6532282"/>
                </a:cubicBezTo>
                <a:cubicBezTo>
                  <a:pt x="11851232" y="6478675"/>
                  <a:pt x="11886807" y="6425068"/>
                  <a:pt x="11956995" y="6386992"/>
                </a:cubicBezTo>
                <a:cubicBezTo>
                  <a:pt x="11918054" y="6334888"/>
                  <a:pt x="11851232" y="6322863"/>
                  <a:pt x="11801234" y="6284788"/>
                </a:cubicBezTo>
                <a:cubicBezTo>
                  <a:pt x="11797390" y="6253224"/>
                  <a:pt x="11876711" y="6262743"/>
                  <a:pt x="11856520" y="6193604"/>
                </a:cubicBezTo>
                <a:cubicBezTo>
                  <a:pt x="11829119" y="6101419"/>
                  <a:pt x="11858923" y="5996209"/>
                  <a:pt x="11722875" y="5956630"/>
                </a:cubicBezTo>
                <a:cubicBezTo>
                  <a:pt x="11686819" y="5866950"/>
                  <a:pt x="11676724" y="5723664"/>
                  <a:pt x="11763258" y="5635988"/>
                </a:cubicBezTo>
                <a:cubicBezTo>
                  <a:pt x="11892094" y="5505226"/>
                  <a:pt x="11871424" y="5422059"/>
                  <a:pt x="11706050" y="5351418"/>
                </a:cubicBezTo>
                <a:cubicBezTo>
                  <a:pt x="11684896" y="5342400"/>
                  <a:pt x="11707491" y="4786287"/>
                  <a:pt x="11697876" y="4763241"/>
                </a:cubicBezTo>
                <a:cubicBezTo>
                  <a:pt x="11713260" y="4731677"/>
                  <a:pt x="11749315" y="4739192"/>
                  <a:pt x="11776236" y="4730675"/>
                </a:cubicBezTo>
                <a:cubicBezTo>
                  <a:pt x="11894018" y="4694603"/>
                  <a:pt x="11897864" y="4694603"/>
                  <a:pt x="11868540" y="4584884"/>
                </a:cubicBezTo>
                <a:cubicBezTo>
                  <a:pt x="11859884" y="4551817"/>
                  <a:pt x="11880076" y="4538289"/>
                  <a:pt x="11898825" y="4517749"/>
                </a:cubicBezTo>
                <a:cubicBezTo>
                  <a:pt x="11969013" y="4441095"/>
                  <a:pt x="11969494" y="4440094"/>
                  <a:pt x="11897864" y="4375464"/>
                </a:cubicBezTo>
                <a:cubicBezTo>
                  <a:pt x="11877192" y="4356928"/>
                  <a:pt x="11863252" y="4336887"/>
                  <a:pt x="11854116" y="4311838"/>
                </a:cubicBezTo>
                <a:cubicBezTo>
                  <a:pt x="11837290" y="4266245"/>
                  <a:pt x="11837771" y="4228169"/>
                  <a:pt x="11901709" y="4203620"/>
                </a:cubicBezTo>
                <a:cubicBezTo>
                  <a:pt x="11946418" y="4186086"/>
                  <a:pt x="11971897" y="4166044"/>
                  <a:pt x="11974782" y="4114442"/>
                </a:cubicBezTo>
                <a:cubicBezTo>
                  <a:pt x="11976706" y="4071355"/>
                  <a:pt x="11981993" y="4043299"/>
                  <a:pt x="11932476" y="4024762"/>
                </a:cubicBezTo>
                <a:cubicBezTo>
                  <a:pt x="11892576" y="4009732"/>
                  <a:pt x="11881038" y="3977668"/>
                  <a:pt x="11885365" y="3939592"/>
                </a:cubicBezTo>
                <a:cubicBezTo>
                  <a:pt x="11895460" y="3846405"/>
                  <a:pt x="11841137" y="3791796"/>
                  <a:pt x="11751719" y="3749211"/>
                </a:cubicBezTo>
                <a:cubicBezTo>
                  <a:pt x="11666628" y="3708629"/>
                  <a:pt x="11592115" y="3654019"/>
                  <a:pt x="11513754" y="3604420"/>
                </a:cubicBezTo>
                <a:cubicBezTo>
                  <a:pt x="11426740" y="3549310"/>
                  <a:pt x="11325786" y="3516243"/>
                  <a:pt x="11220504" y="3488188"/>
                </a:cubicBezTo>
                <a:cubicBezTo>
                  <a:pt x="11239734" y="3448108"/>
                  <a:pt x="11306076" y="3470653"/>
                  <a:pt x="11312805" y="3414541"/>
                </a:cubicBezTo>
                <a:cubicBezTo>
                  <a:pt x="11148394" y="3366945"/>
                  <a:pt x="10991193" y="3295301"/>
                  <a:pt x="10805146" y="3277767"/>
                </a:cubicBezTo>
                <a:cubicBezTo>
                  <a:pt x="10955618" y="3286784"/>
                  <a:pt x="11092147" y="3222154"/>
                  <a:pt x="11234926" y="3203117"/>
                </a:cubicBezTo>
                <a:cubicBezTo>
                  <a:pt x="11248386" y="3171554"/>
                  <a:pt x="11217140" y="3179569"/>
                  <a:pt x="11204640" y="3174060"/>
                </a:cubicBezTo>
                <a:cubicBezTo>
                  <a:pt x="11192140" y="3168047"/>
                  <a:pt x="11176757" y="3166042"/>
                  <a:pt x="11174834" y="3143498"/>
                </a:cubicBezTo>
                <a:cubicBezTo>
                  <a:pt x="11243580" y="3110932"/>
                  <a:pt x="11329632" y="3132475"/>
                  <a:pt x="11400780" y="3099410"/>
                </a:cubicBezTo>
                <a:cubicBezTo>
                  <a:pt x="11384916" y="3051314"/>
                  <a:pt x="11323382" y="3080371"/>
                  <a:pt x="11297902" y="3041793"/>
                </a:cubicBezTo>
                <a:cubicBezTo>
                  <a:pt x="11364246" y="3034780"/>
                  <a:pt x="11425779" y="3031774"/>
                  <a:pt x="11485870" y="3021253"/>
                </a:cubicBezTo>
                <a:cubicBezTo>
                  <a:pt x="11532984" y="3013236"/>
                  <a:pt x="11545964" y="2972154"/>
                  <a:pt x="11513754" y="2944098"/>
                </a:cubicBezTo>
                <a:cubicBezTo>
                  <a:pt x="11484909" y="2919049"/>
                  <a:pt x="11442604" y="2917044"/>
                  <a:pt x="11405107" y="2906523"/>
                </a:cubicBezTo>
                <a:cubicBezTo>
                  <a:pt x="11137817" y="2833377"/>
                  <a:pt x="10857066" y="2809829"/>
                  <a:pt x="10572950" y="2803317"/>
                </a:cubicBezTo>
                <a:cubicBezTo>
                  <a:pt x="10117210" y="2792795"/>
                  <a:pt x="9660028" y="2793297"/>
                  <a:pt x="9205250" y="2778767"/>
                </a:cubicBezTo>
                <a:cubicBezTo>
                  <a:pt x="8996489" y="2772379"/>
                  <a:pt x="8788540" y="2761765"/>
                  <a:pt x="8579578" y="2759181"/>
                </a:cubicBezTo>
                <a:cubicBezTo>
                  <a:pt x="8509922" y="2758320"/>
                  <a:pt x="8440155" y="2758352"/>
                  <a:pt x="8370208" y="2759730"/>
                </a:cubicBezTo>
                <a:cubicBezTo>
                  <a:pt x="8070708" y="2765742"/>
                  <a:pt x="7771690" y="2764238"/>
                  <a:pt x="7470748" y="2819849"/>
                </a:cubicBezTo>
                <a:cubicBezTo>
                  <a:pt x="7316911" y="2848407"/>
                  <a:pt x="7156825" y="2838887"/>
                  <a:pt x="7001547" y="2861432"/>
                </a:cubicBezTo>
                <a:cubicBezTo>
                  <a:pt x="6765024" y="2896002"/>
                  <a:pt x="6528501" y="2936583"/>
                  <a:pt x="6295343" y="2988688"/>
                </a:cubicBezTo>
                <a:cubicBezTo>
                  <a:pt x="6222271" y="3005220"/>
                  <a:pt x="6131892" y="3015241"/>
                  <a:pt x="6075166" y="3078367"/>
                </a:cubicBezTo>
                <a:cubicBezTo>
                  <a:pt x="5985266" y="3038288"/>
                  <a:pt x="5929502" y="3113938"/>
                  <a:pt x="5859314" y="3139490"/>
                </a:cubicBezTo>
                <a:cubicBezTo>
                  <a:pt x="5831912" y="3149510"/>
                  <a:pt x="5795857" y="3163538"/>
                  <a:pt x="5800183" y="3195101"/>
                </a:cubicBezTo>
                <a:cubicBezTo>
                  <a:pt x="5804030" y="3234680"/>
                  <a:pt x="5844410" y="3260231"/>
                  <a:pt x="5882870" y="3252215"/>
                </a:cubicBezTo>
                <a:cubicBezTo>
                  <a:pt x="6002574" y="3227164"/>
                  <a:pt x="6109777" y="3283277"/>
                  <a:pt x="6232848" y="3274760"/>
                </a:cubicBezTo>
                <a:cubicBezTo>
                  <a:pt x="6125643" y="3298808"/>
                  <a:pt x="6018918" y="3323358"/>
                  <a:pt x="5911715" y="3347407"/>
                </a:cubicBezTo>
                <a:cubicBezTo>
                  <a:pt x="6070839" y="3366444"/>
                  <a:pt x="6227559" y="3332376"/>
                  <a:pt x="6384279" y="3312836"/>
                </a:cubicBezTo>
                <a:cubicBezTo>
                  <a:pt x="6434757" y="3306824"/>
                  <a:pt x="6513117" y="3260732"/>
                  <a:pt x="6526097" y="3325362"/>
                </a:cubicBezTo>
                <a:cubicBezTo>
                  <a:pt x="6534750" y="3368448"/>
                  <a:pt x="6450622" y="3371454"/>
                  <a:pt x="6403028" y="3383478"/>
                </a:cubicBezTo>
                <a:cubicBezTo>
                  <a:pt x="6192945" y="3435081"/>
                  <a:pt x="5979497" y="3465141"/>
                  <a:pt x="5767013" y="3500713"/>
                </a:cubicBezTo>
                <a:cubicBezTo>
                  <a:pt x="5746822" y="3504220"/>
                  <a:pt x="5720381" y="3501214"/>
                  <a:pt x="5706920" y="3511233"/>
                </a:cubicBezTo>
                <a:cubicBezTo>
                  <a:pt x="5598272" y="3591895"/>
                  <a:pt x="5460782" y="3618449"/>
                  <a:pt x="5310793" y="3677066"/>
                </a:cubicBezTo>
                <a:cubicBezTo>
                  <a:pt x="5405498" y="3704622"/>
                  <a:pt x="5469435" y="3648007"/>
                  <a:pt x="5548276" y="3660533"/>
                </a:cubicBezTo>
                <a:cubicBezTo>
                  <a:pt x="5467993" y="3721154"/>
                  <a:pt x="5374730" y="3732677"/>
                  <a:pt x="5293005" y="3765743"/>
                </a:cubicBezTo>
                <a:cubicBezTo>
                  <a:pt x="5234355" y="3789291"/>
                  <a:pt x="5016580" y="3862938"/>
                  <a:pt x="4983410" y="3883981"/>
                </a:cubicBezTo>
                <a:cubicBezTo>
                  <a:pt x="4883416" y="3949110"/>
                  <a:pt x="4756501" y="3979672"/>
                  <a:pt x="4674775" y="4068850"/>
                </a:cubicBezTo>
                <a:cubicBezTo>
                  <a:pt x="4617087" y="4131477"/>
                  <a:pt x="4520939" y="4119952"/>
                  <a:pt x="4453155" y="4163539"/>
                </a:cubicBezTo>
                <a:cubicBezTo>
                  <a:pt x="4429119" y="4204622"/>
                  <a:pt x="4475751" y="4215143"/>
                  <a:pt x="4492095" y="4237188"/>
                </a:cubicBezTo>
                <a:cubicBezTo>
                  <a:pt x="4513728" y="4266746"/>
                  <a:pt x="4475269" y="4283280"/>
                  <a:pt x="4464213" y="4318851"/>
                </a:cubicBezTo>
                <a:cubicBezTo>
                  <a:pt x="4591608" y="4278771"/>
                  <a:pt x="4713234" y="4255223"/>
                  <a:pt x="4857456" y="4241696"/>
                </a:cubicBezTo>
                <a:cubicBezTo>
                  <a:pt x="4809862" y="4299311"/>
                  <a:pt x="4752174" y="4274261"/>
                  <a:pt x="4713234" y="4295303"/>
                </a:cubicBezTo>
                <a:cubicBezTo>
                  <a:pt x="4687756" y="4308830"/>
                  <a:pt x="4648816" y="4314843"/>
                  <a:pt x="4656026" y="4348410"/>
                </a:cubicBezTo>
                <a:cubicBezTo>
                  <a:pt x="4661795" y="4374963"/>
                  <a:pt x="4694486" y="4371456"/>
                  <a:pt x="4718523" y="4368951"/>
                </a:cubicBezTo>
                <a:cubicBezTo>
                  <a:pt x="4810825" y="4359433"/>
                  <a:pt x="4900722" y="4356425"/>
                  <a:pt x="4989178" y="4420054"/>
                </a:cubicBezTo>
                <a:cubicBezTo>
                  <a:pt x="4764193" y="4512739"/>
                  <a:pt x="4505557" y="4473661"/>
                  <a:pt x="4304127" y="4609933"/>
                </a:cubicBezTo>
                <a:cubicBezTo>
                  <a:pt x="4332491" y="4652018"/>
                  <a:pt x="4372871" y="4629473"/>
                  <a:pt x="4402677" y="4624463"/>
                </a:cubicBezTo>
                <a:cubicBezTo>
                  <a:pt x="4598338" y="4590394"/>
                  <a:pt x="5297331" y="4651016"/>
                  <a:pt x="5398287" y="4608430"/>
                </a:cubicBezTo>
                <a:cubicBezTo>
                  <a:pt x="5460301" y="4582379"/>
                  <a:pt x="5525682" y="4569853"/>
                  <a:pt x="5592504" y="4585886"/>
                </a:cubicBezTo>
                <a:cubicBezTo>
                  <a:pt x="5656923" y="4601416"/>
                  <a:pt x="5640578" y="4819353"/>
                  <a:pt x="5411266" y="4964142"/>
                </a:cubicBezTo>
                <a:cubicBezTo>
                  <a:pt x="5378575" y="4984684"/>
                  <a:pt x="5524721" y="5014244"/>
                  <a:pt x="5480493" y="5031277"/>
                </a:cubicBezTo>
                <a:cubicBezTo>
                  <a:pt x="5445880" y="5044804"/>
                  <a:pt x="5276179" y="5037289"/>
                  <a:pt x="5233393" y="5047810"/>
                </a:cubicBezTo>
                <a:cubicBezTo>
                  <a:pt x="5216567" y="5052318"/>
                  <a:pt x="4701216" y="5221157"/>
                  <a:pt x="4750251" y="5256728"/>
                </a:cubicBezTo>
                <a:cubicBezTo>
                  <a:pt x="4896877" y="5363441"/>
                  <a:pt x="5388190" y="5558833"/>
                  <a:pt x="4508440" y="5624965"/>
                </a:cubicBezTo>
                <a:cubicBezTo>
                  <a:pt x="4536323" y="5663542"/>
                  <a:pt x="4613241" y="5638994"/>
                  <a:pt x="4602665" y="5706629"/>
                </a:cubicBezTo>
                <a:cubicBezTo>
                  <a:pt x="4485845" y="5743202"/>
                  <a:pt x="4350758" y="5741198"/>
                  <a:pt x="4215189" y="5797811"/>
                </a:cubicBezTo>
                <a:cubicBezTo>
                  <a:pt x="4276245" y="5838893"/>
                  <a:pt x="4346432" y="5813844"/>
                  <a:pt x="4407966" y="5826870"/>
                </a:cubicBezTo>
                <a:cubicBezTo>
                  <a:pt x="4373353" y="5878473"/>
                  <a:pt x="4313741" y="5870457"/>
                  <a:pt x="4265186" y="5881478"/>
                </a:cubicBezTo>
                <a:cubicBezTo>
                  <a:pt x="4220479" y="5892001"/>
                  <a:pt x="4125774" y="5981680"/>
                  <a:pt x="4145964" y="5977170"/>
                </a:cubicBezTo>
                <a:cubicBezTo>
                  <a:pt x="4332971" y="5937091"/>
                  <a:pt x="4522862" y="5948113"/>
                  <a:pt x="4710350" y="5909035"/>
                </a:cubicBezTo>
                <a:cubicBezTo>
                  <a:pt x="4772366" y="5896009"/>
                  <a:pt x="4842554" y="5870958"/>
                  <a:pt x="4870916" y="5949616"/>
                </a:cubicBezTo>
                <a:cubicBezTo>
                  <a:pt x="4879571" y="5972663"/>
                  <a:pt x="4873320" y="5980177"/>
                  <a:pt x="4960333" y="5949115"/>
                </a:cubicBezTo>
                <a:cubicBezTo>
                  <a:pt x="4994466" y="5937091"/>
                  <a:pt x="5039656" y="5924065"/>
                  <a:pt x="5073788" y="5953623"/>
                </a:cubicBezTo>
                <a:cubicBezTo>
                  <a:pt x="5052154" y="5990698"/>
                  <a:pt x="5010331" y="5979675"/>
                  <a:pt x="4979084" y="5990197"/>
                </a:cubicBezTo>
                <a:cubicBezTo>
                  <a:pt x="4896397" y="6017250"/>
                  <a:pt x="5180513" y="6120457"/>
                  <a:pt x="5100228" y="6151519"/>
                </a:cubicBezTo>
                <a:cubicBezTo>
                  <a:pt x="4935817" y="6215148"/>
                  <a:pt x="4832938" y="6196611"/>
                  <a:pt x="4666602" y="6266250"/>
                </a:cubicBezTo>
                <a:cubicBezTo>
                  <a:pt x="4723331" y="6264746"/>
                  <a:pt x="4706024" y="6288795"/>
                  <a:pt x="4762750" y="6288795"/>
                </a:cubicBezTo>
                <a:cubicBezTo>
                  <a:pt x="4788229" y="6288795"/>
                  <a:pt x="4815151" y="6294807"/>
                  <a:pt x="4815151" y="6322363"/>
                </a:cubicBezTo>
                <a:cubicBezTo>
                  <a:pt x="4815151" y="6348414"/>
                  <a:pt x="4516613" y="6491199"/>
                  <a:pt x="4558918" y="6504727"/>
                </a:cubicBezTo>
                <a:cubicBezTo>
                  <a:pt x="4674295" y="6541299"/>
                  <a:pt x="4970431" y="6429075"/>
                  <a:pt x="4899280" y="6480679"/>
                </a:cubicBezTo>
                <a:cubicBezTo>
                  <a:pt x="4791114" y="6559337"/>
                  <a:pt x="4774769" y="6574868"/>
                  <a:pt x="4692563" y="6586391"/>
                </a:cubicBezTo>
                <a:cubicBezTo>
                  <a:pt x="4621894" y="6596411"/>
                  <a:pt x="4373353" y="6816352"/>
                  <a:pt x="4303645" y="6834888"/>
                </a:cubicBezTo>
                <a:cubicBezTo>
                  <a:pt x="4288262" y="6838896"/>
                  <a:pt x="4291687" y="6845065"/>
                  <a:pt x="4307829" y="6852361"/>
                </a:cubicBezTo>
                <a:lnTo>
                  <a:pt x="4323786" y="6858000"/>
                </a:lnTo>
                <a:lnTo>
                  <a:pt x="0" y="6858000"/>
                </a:lnTo>
                <a:close/>
              </a:path>
            </a:pathLst>
          </a:custGeom>
        </p:spPr>
      </p:pic>
      <p:sp>
        <p:nvSpPr>
          <p:cNvPr id="2" name="Título 1">
            <a:extLst>
              <a:ext uri="{FF2B5EF4-FFF2-40B4-BE49-F238E27FC236}">
                <a16:creationId xmlns:a16="http://schemas.microsoft.com/office/drawing/2014/main" id="{98C47E99-5EFE-BDD8-5516-A223042B3571}"/>
              </a:ext>
            </a:extLst>
          </p:cNvPr>
          <p:cNvSpPr>
            <a:spLocks noGrp="1"/>
          </p:cNvSpPr>
          <p:nvPr>
            <p:ph type="ctrTitle"/>
          </p:nvPr>
        </p:nvSpPr>
        <p:spPr>
          <a:xfrm>
            <a:off x="5626375" y="4035055"/>
            <a:ext cx="5257800" cy="1701570"/>
          </a:xfrm>
        </p:spPr>
        <p:txBody>
          <a:bodyPr anchor="b">
            <a:normAutofit fontScale="90000"/>
          </a:bodyPr>
          <a:lstStyle/>
          <a:p>
            <a:pPr algn="ctr"/>
            <a:br>
              <a:rPr lang="es-UY" sz="4000" b="1" dirty="0"/>
            </a:br>
            <a:r>
              <a:rPr lang="es-UY" sz="4000" b="1" dirty="0"/>
              <a:t>CARACTERÍSTICAS DE LA SAD</a:t>
            </a:r>
            <a:br>
              <a:rPr lang="es-UY" sz="4000" b="1" dirty="0"/>
            </a:br>
            <a:endParaRPr lang="es-UY" sz="4000" b="1" dirty="0"/>
          </a:p>
        </p:txBody>
      </p:sp>
    </p:spTree>
    <p:extLst>
      <p:ext uri="{BB962C8B-B14F-4D97-AF65-F5344CB8AC3E}">
        <p14:creationId xmlns:p14="http://schemas.microsoft.com/office/powerpoint/2010/main" val="2889820351"/>
      </p:ext>
    </p:extLst>
  </p:cSld>
  <p:clrMapOvr>
    <a:masterClrMapping/>
  </p:clrMapOvr>
</p:sld>
</file>

<file path=ppt/theme/theme1.xml><?xml version="1.0" encoding="utf-8"?>
<a:theme xmlns:a="http://schemas.openxmlformats.org/drawingml/2006/main" name="Brush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160</TotalTime>
  <Words>2044</Words>
  <Application>Microsoft Office PowerPoint</Application>
  <PresentationFormat>Panorámica</PresentationFormat>
  <Paragraphs>123</Paragraphs>
  <Slides>23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23</vt:i4>
      </vt:variant>
    </vt:vector>
  </HeadingPairs>
  <TitlesOfParts>
    <vt:vector size="28" baseType="lpstr">
      <vt:lpstr>Arial</vt:lpstr>
      <vt:lpstr>Calibri</vt:lpstr>
      <vt:lpstr>Century Gothic</vt:lpstr>
      <vt:lpstr>Times New Roman</vt:lpstr>
      <vt:lpstr>BrushVTI</vt:lpstr>
      <vt:lpstr>SOCIEDADES ANÓNIMAS DEPORTIVAS (SAD)</vt:lpstr>
      <vt:lpstr>SOCIEDADES ANÓNIMAS DEPORTIVAS EN URUGUAY</vt:lpstr>
      <vt:lpstr> CONTEXTO</vt:lpstr>
      <vt:lpstr>Presentación de PowerPoint</vt:lpstr>
      <vt:lpstr>Presentación de PowerPoint</vt:lpstr>
      <vt:lpstr>ACUERDO ENTRE SAD Y CLUB DE FÚTBOL URUGUAYO  </vt:lpstr>
      <vt:lpstr>Presentación de PowerPoint</vt:lpstr>
      <vt:lpstr>Presentación de PowerPoint</vt:lpstr>
      <vt:lpstr> CARACTERÍSTICAS DE LA SAD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TRANSFORMACIÓN Y CESIÓN DE ACTIVOS (ARTICULADO INCORPORADO POR LA NUEVA LEY DE PRESUPUESTO) </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Lucas Galluzzo</dc:creator>
  <cp:lastModifiedBy>Veronica Boiero</cp:lastModifiedBy>
  <cp:revision>6</cp:revision>
  <dcterms:created xsi:type="dcterms:W3CDTF">2024-08-19T16:35:14Z</dcterms:created>
  <dcterms:modified xsi:type="dcterms:W3CDTF">2024-09-07T12:09:06Z</dcterms:modified>
</cp:coreProperties>
</file>