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3" r:id="rId13"/>
    <p:sldId id="274" r:id="rId14"/>
    <p:sldId id="275" r:id="rId15"/>
  </p:sldIdLst>
  <p:sldSz cx="14630400" cy="8229600"/>
  <p:notesSz cx="14630400" cy="82296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0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40475" cy="411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8286750" y="0"/>
            <a:ext cx="6340475" cy="411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05B58-71CC-4A5B-8B34-70D3765E9C16}" type="datetimeFigureOut">
              <a:rPr lang="es-ES" smtClean="0"/>
              <a:t>07/09/2024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572000" y="617538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463675" y="3908425"/>
            <a:ext cx="11703050" cy="3703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7816850"/>
            <a:ext cx="6340475" cy="4111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8286750" y="7816850"/>
            <a:ext cx="6340475" cy="4111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FD48-354E-4CDD-A80D-5ED5EB04893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1463040" y="3909060"/>
            <a:ext cx="11704320" cy="37033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0" y="617538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630399" cy="82295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400" y="911390"/>
            <a:ext cx="12801600" cy="640685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95056" y="2694254"/>
            <a:ext cx="4586605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1E1E1E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1E1E1E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31520" y="1892808"/>
            <a:ext cx="636422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6" y="1892808"/>
            <a:ext cx="636422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1E1E1E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1E1E1E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1E1E1E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‹Nº›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ctrTitle"/>
          </p:nvPr>
        </p:nvSpPr>
        <p:spPr>
          <a:xfrm>
            <a:off x="3107056" y="3017521"/>
            <a:ext cx="10698479" cy="271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10" tIns="54840" rIns="109710" bIns="5484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65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subTitle" idx="1"/>
          </p:nvPr>
        </p:nvSpPr>
        <p:spPr>
          <a:xfrm>
            <a:off x="3107056" y="5732855"/>
            <a:ext cx="10698479" cy="135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10" tIns="54840" rIns="109710" bIns="54840" anchor="t" anchorCtr="0">
            <a:normAutofit/>
          </a:bodyPr>
          <a:lstStyle>
            <a:lvl1pPr lvl="0" algn="l">
              <a:spcBef>
                <a:spcPts val="12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2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2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2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2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2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2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2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12433935" y="7356525"/>
            <a:ext cx="1375540" cy="4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10" tIns="54840" rIns="109710" bIns="5484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107055" y="7362970"/>
            <a:ext cx="9143999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10" tIns="54840" rIns="109710" bIns="5484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/>
          <p:nvPr/>
        </p:nvSpPr>
        <p:spPr>
          <a:xfrm>
            <a:off x="0" y="5188573"/>
            <a:ext cx="2093582" cy="934307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09710" tIns="109710" rIns="109710" bIns="10971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638175" y="5435449"/>
            <a:ext cx="935720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10" tIns="54840" rIns="109710" bIns="5484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25143" y="7571231"/>
            <a:ext cx="384175" cy="384175"/>
          </a:xfrm>
          <a:custGeom>
            <a:avLst/>
            <a:gdLst/>
            <a:ahLst/>
            <a:cxnLst/>
            <a:rect l="l" t="t" r="r" b="b"/>
            <a:pathLst>
              <a:path w="384175" h="384175">
                <a:moveTo>
                  <a:pt x="384048" y="0"/>
                </a:moveTo>
                <a:lnTo>
                  <a:pt x="0" y="0"/>
                </a:lnTo>
                <a:lnTo>
                  <a:pt x="0" y="384048"/>
                </a:lnTo>
                <a:lnTo>
                  <a:pt x="384048" y="384048"/>
                </a:lnTo>
                <a:lnTo>
                  <a:pt x="384048" y="0"/>
                </a:lnTo>
                <a:close/>
              </a:path>
            </a:pathLst>
          </a:custGeom>
          <a:solidFill>
            <a:srgbClr val="2C41B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24255" y="332231"/>
            <a:ext cx="772485" cy="3870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506" y="301579"/>
            <a:ext cx="13121386" cy="2002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79244" y="2575686"/>
            <a:ext cx="9842500" cy="4845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1860" y="7805315"/>
            <a:ext cx="3844290" cy="175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86548" y="7795311"/>
            <a:ext cx="271779" cy="227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1E1E1E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‹Nº›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>
            <a:spLocks noGrp="1"/>
          </p:cNvSpPr>
          <p:nvPr>
            <p:ph type="ctrTitle"/>
          </p:nvPr>
        </p:nvSpPr>
        <p:spPr>
          <a:xfrm>
            <a:off x="1575284" y="3866027"/>
            <a:ext cx="1208268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10" tIns="54840" rIns="109710" bIns="54840" anchor="b" anchorCtr="0">
            <a:normAutofit fontScale="90000"/>
          </a:bodyPr>
          <a:lstStyle/>
          <a:p>
            <a:pPr algn="just" rtl="0">
              <a:buSzPts val="4000"/>
            </a:pPr>
            <a:r>
              <a:rPr lang="es-PY" sz="4800" dirty="0" smtClean="0"/>
              <a:t>JORNADA INTERNACIONAL DE DERECHO DEPORTIVO </a:t>
            </a:r>
            <a:br>
              <a:rPr lang="es-PY" sz="4800" dirty="0" smtClean="0"/>
            </a:br>
            <a:r>
              <a:rPr lang="es-PY" sz="4800" dirty="0" smtClean="0"/>
              <a:t/>
            </a:r>
            <a:br>
              <a:rPr lang="es-PY" sz="4800" dirty="0" smtClean="0"/>
            </a:br>
            <a:r>
              <a:rPr lang="es-PY" sz="4800" dirty="0" smtClean="0"/>
              <a:t/>
            </a:r>
            <a:br>
              <a:rPr lang="es-PY" sz="4800" dirty="0" smtClean="0"/>
            </a:br>
            <a:r>
              <a:rPr lang="es-PY" sz="4800" dirty="0" smtClean="0"/>
              <a:t>SOCIEDADES ANONIMAS DEPORTIVAS</a:t>
            </a:r>
            <a:endParaRPr b="1"/>
          </a:p>
        </p:txBody>
      </p:sp>
      <p:sp>
        <p:nvSpPr>
          <p:cNvPr id="166" name="Google Shape;166;p1"/>
          <p:cNvSpPr txBox="1"/>
          <p:nvPr/>
        </p:nvSpPr>
        <p:spPr>
          <a:xfrm>
            <a:off x="1185064" y="539929"/>
            <a:ext cx="12082805" cy="2051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10" tIns="54840" rIns="109710" bIns="54840" anchor="b" anchorCtr="0">
            <a:normAutofit/>
          </a:bodyPr>
          <a:lstStyle/>
          <a:p>
            <a:pPr algn="ctr">
              <a:buClr>
                <a:srgbClr val="262626"/>
              </a:buClr>
              <a:buSzPts val="5400"/>
            </a:pPr>
            <a:endParaRPr/>
          </a:p>
          <a:p>
            <a:pPr algn="just">
              <a:buClr>
                <a:srgbClr val="262626"/>
              </a:buClr>
              <a:buSzPts val="5400"/>
            </a:pPr>
            <a:endParaRPr sz="6500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algn="ctr">
              <a:buClr>
                <a:srgbClr val="262626"/>
              </a:buClr>
              <a:buSzPts val="5400"/>
            </a:pPr>
            <a:endParaRPr/>
          </a:p>
        </p:txBody>
      </p:sp>
      <p:pic>
        <p:nvPicPr>
          <p:cNvPr id="5" name="4 Imagen" descr="LOGO COLEGIO DE ABOGADOS BELL VIL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591" y="5897881"/>
            <a:ext cx="4897754" cy="1102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1208" y="7543800"/>
            <a:ext cx="384175" cy="384175"/>
          </a:xfrm>
          <a:custGeom>
            <a:avLst/>
            <a:gdLst/>
            <a:ahLst/>
            <a:cxnLst/>
            <a:rect l="l" t="t" r="r" b="b"/>
            <a:pathLst>
              <a:path w="384175" h="384175">
                <a:moveTo>
                  <a:pt x="384048" y="0"/>
                </a:moveTo>
                <a:lnTo>
                  <a:pt x="0" y="0"/>
                </a:lnTo>
                <a:lnTo>
                  <a:pt x="0" y="384048"/>
                </a:lnTo>
                <a:lnTo>
                  <a:pt x="384048" y="384048"/>
                </a:lnTo>
                <a:lnTo>
                  <a:pt x="384048" y="0"/>
                </a:lnTo>
                <a:close/>
              </a:path>
            </a:pathLst>
          </a:custGeom>
          <a:solidFill>
            <a:srgbClr val="2C41B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41095" y="332231"/>
            <a:ext cx="772485" cy="38709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7306" rIns="0" bIns="0" rtlCol="0">
            <a:spAutoFit/>
          </a:bodyPr>
          <a:lstStyle/>
          <a:p>
            <a:pPr marL="3319145">
              <a:lnSpc>
                <a:spcPct val="100000"/>
              </a:lnSpc>
              <a:spcBef>
                <a:spcPts val="120"/>
              </a:spcBef>
            </a:pPr>
            <a:r>
              <a:rPr spc="-195" dirty="0"/>
              <a:t>Las</a:t>
            </a:r>
            <a:r>
              <a:rPr spc="-114" dirty="0"/>
              <a:t> </a:t>
            </a:r>
            <a:r>
              <a:rPr spc="-120" dirty="0"/>
              <a:t>SAD</a:t>
            </a:r>
            <a:r>
              <a:rPr spc="-114" dirty="0"/>
              <a:t> </a:t>
            </a:r>
            <a:r>
              <a:rPr spc="155" dirty="0"/>
              <a:t>como</a:t>
            </a:r>
            <a:r>
              <a:rPr spc="-65" dirty="0"/>
              <a:t> </a:t>
            </a:r>
            <a:r>
              <a:rPr spc="-100" dirty="0"/>
              <a:t>alternativa</a:t>
            </a:r>
            <a:r>
              <a:rPr spc="-55" dirty="0"/>
              <a:t> </a:t>
            </a:r>
            <a:r>
              <a:rPr spc="155" dirty="0"/>
              <a:t>de</a:t>
            </a:r>
            <a:r>
              <a:rPr spc="-80" dirty="0"/>
              <a:t> </a:t>
            </a:r>
            <a:r>
              <a:rPr spc="-350" dirty="0"/>
              <a:t>TPO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29208" y="2387452"/>
            <a:ext cx="13744575" cy="429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95"/>
              </a:spcBef>
            </a:pPr>
            <a:r>
              <a:rPr sz="1800" spc="-65" dirty="0">
                <a:latin typeface="Verdana"/>
                <a:cs typeface="Verdana"/>
              </a:rPr>
              <a:t>El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marco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jurídico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aplicable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materia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SAD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parece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constituir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vía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válida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segura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para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cumplir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las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expectativas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8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ambas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partes.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primer</a:t>
            </a:r>
            <a:r>
              <a:rPr sz="1800" spc="6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lugar,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porque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existirá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posibilidad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los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clubes</a:t>
            </a:r>
            <a:r>
              <a:rPr sz="1800" spc="75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puedan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beneficiarse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inyección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capital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por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parte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los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inversores,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devenidos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accionistas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las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SAD,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contribuyendo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150" dirty="0">
                <a:latin typeface="Verdana"/>
                <a:cs typeface="Verdana"/>
              </a:rPr>
              <a:t>a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subsistencia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subsiguiente </a:t>
            </a:r>
            <a:r>
              <a:rPr sz="1800" dirty="0">
                <a:latin typeface="Verdana"/>
                <a:cs typeface="Verdana"/>
              </a:rPr>
              <a:t>progreso</a:t>
            </a:r>
            <a:r>
              <a:rPr sz="1800" spc="15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1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los</a:t>
            </a:r>
            <a:r>
              <a:rPr sz="1800" spc="1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clubes.</a:t>
            </a:r>
            <a:r>
              <a:rPr sz="1800" spc="1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</a:t>
            </a:r>
            <a:r>
              <a:rPr sz="1800" spc="1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1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segundo</a:t>
            </a:r>
            <a:r>
              <a:rPr sz="1800" spc="1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lugar,</a:t>
            </a:r>
            <a:r>
              <a:rPr sz="1800" spc="1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porque</a:t>
            </a:r>
            <a:r>
              <a:rPr sz="1800" spc="1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los</a:t>
            </a:r>
            <a:r>
              <a:rPr sz="1800" spc="16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inversores</a:t>
            </a:r>
            <a:r>
              <a:rPr sz="1800" spc="1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tendrán</a:t>
            </a:r>
            <a:r>
              <a:rPr sz="1800" spc="1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1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garantía</a:t>
            </a:r>
            <a:r>
              <a:rPr sz="1800" spc="16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1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que</a:t>
            </a:r>
            <a:r>
              <a:rPr sz="1800" spc="1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</a:t>
            </a:r>
            <a:r>
              <a:rPr sz="1800" spc="15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inversión</a:t>
            </a:r>
            <a:r>
              <a:rPr sz="1800" spc="1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podrá</a:t>
            </a:r>
            <a:r>
              <a:rPr sz="1800" spc="1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ser </a:t>
            </a:r>
            <a:r>
              <a:rPr sz="1800" dirty="0">
                <a:latin typeface="Verdana"/>
                <a:cs typeface="Verdana"/>
              </a:rPr>
              <a:t>eventualmente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recuperada,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150" dirty="0">
                <a:latin typeface="Verdana"/>
                <a:cs typeface="Verdana"/>
              </a:rPr>
              <a:t>a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través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del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goce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su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45" dirty="0">
                <a:latin typeface="Verdana"/>
                <a:cs typeface="Verdana"/>
              </a:rPr>
              <a:t>derecho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150" dirty="0">
                <a:latin typeface="Verdana"/>
                <a:cs typeface="Verdana"/>
              </a:rPr>
              <a:t>a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cobrar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180" dirty="0">
                <a:latin typeface="Verdana"/>
                <a:cs typeface="Verdana"/>
              </a:rPr>
              <a:t>sus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correspondientes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utilidades,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provenientes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del desarrollo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del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objeto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social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SAD,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entre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cuyos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ingresos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encontramos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los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provenientes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los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derechos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económicos </a:t>
            </a:r>
            <a:r>
              <a:rPr sz="1800" spc="-25" dirty="0">
                <a:latin typeface="Verdana"/>
                <a:cs typeface="Verdana"/>
              </a:rPr>
              <a:t>derivados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los </a:t>
            </a:r>
            <a:r>
              <a:rPr sz="1800" dirty="0">
                <a:latin typeface="Verdana"/>
                <a:cs typeface="Verdana"/>
              </a:rPr>
              <a:t>derechos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federativos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los </a:t>
            </a:r>
            <a:r>
              <a:rPr sz="1800" spc="-10" dirty="0">
                <a:latin typeface="Verdana"/>
                <a:cs typeface="Verdana"/>
              </a:rPr>
              <a:t>jugadores.</a:t>
            </a:r>
            <a:endParaRPr sz="1800">
              <a:latin typeface="Verdana"/>
              <a:cs typeface="Verdana"/>
            </a:endParaRPr>
          </a:p>
          <a:p>
            <a:pPr marL="12700" marR="8890" algn="just">
              <a:lnSpc>
                <a:spcPct val="150000"/>
              </a:lnSpc>
              <a:spcBef>
                <a:spcPts val="1200"/>
              </a:spcBef>
            </a:pPr>
            <a:r>
              <a:rPr sz="1800" dirty="0">
                <a:latin typeface="Verdana"/>
                <a:cs typeface="Verdana"/>
              </a:rPr>
              <a:t>En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otras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palabras,</a:t>
            </a:r>
            <a:r>
              <a:rPr sz="1800" spc="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mediante</a:t>
            </a:r>
            <a:r>
              <a:rPr sz="1800" spc="7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utilización</a:t>
            </a:r>
            <a:r>
              <a:rPr sz="1800" spc="7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estructura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societaria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mencionada,</a:t>
            </a:r>
            <a:r>
              <a:rPr sz="1800" spc="7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los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inversores</a:t>
            </a:r>
            <a:r>
              <a:rPr sz="1800" spc="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pasarán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150" dirty="0">
                <a:latin typeface="Verdana"/>
                <a:cs typeface="Verdana"/>
              </a:rPr>
              <a:t>a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ser</a:t>
            </a:r>
            <a:r>
              <a:rPr sz="1800" spc="7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titulares </a:t>
            </a:r>
            <a:r>
              <a:rPr sz="1800" spc="-40" dirty="0">
                <a:latin typeface="Verdana"/>
                <a:cs typeface="Verdana"/>
              </a:rPr>
              <a:t>indirectos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los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derechos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económicos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125" dirty="0">
                <a:latin typeface="Verdana"/>
                <a:cs typeface="Verdana"/>
              </a:rPr>
              <a:t>los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jugadores,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por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virtud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40" dirty="0">
                <a:latin typeface="Verdana"/>
                <a:cs typeface="Verdana"/>
              </a:rPr>
              <a:t>ser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accionistas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SAD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detenta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titularidad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los </a:t>
            </a:r>
            <a:r>
              <a:rPr sz="1800" dirty="0">
                <a:latin typeface="Verdana"/>
                <a:cs typeface="Verdana"/>
              </a:rPr>
              <a:t>derechos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federativos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los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cuales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los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anteriores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90" dirty="0">
                <a:latin typeface="Verdana"/>
                <a:cs typeface="Verdana"/>
              </a:rPr>
              <a:t>se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derivan.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5423" y="521208"/>
            <a:ext cx="2859024" cy="16002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10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10338943" y="7805315"/>
            <a:ext cx="3844290" cy="1752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45" dirty="0">
                <a:solidFill>
                  <a:srgbClr val="333333"/>
                </a:solidFill>
                <a:latin typeface="Verdana"/>
                <a:cs typeface="Verdana"/>
              </a:rPr>
              <a:t>©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Copyright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Universidad</a:t>
            </a:r>
            <a:r>
              <a:rPr sz="950" spc="-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20" dirty="0">
                <a:solidFill>
                  <a:srgbClr val="333333"/>
                </a:solidFill>
                <a:latin typeface="Verdana"/>
                <a:cs typeface="Verdana"/>
              </a:rPr>
              <a:t>Europea.</a:t>
            </a:r>
            <a:r>
              <a:rPr sz="950" spc="-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45" dirty="0">
                <a:solidFill>
                  <a:srgbClr val="333333"/>
                </a:solidFill>
                <a:latin typeface="Verdana"/>
                <a:cs typeface="Verdana"/>
              </a:rPr>
              <a:t>Todos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50" dirty="0">
                <a:solidFill>
                  <a:srgbClr val="333333"/>
                </a:solidFill>
                <a:latin typeface="Verdana"/>
                <a:cs typeface="Verdana"/>
              </a:rPr>
              <a:t>los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dirty="0">
                <a:solidFill>
                  <a:srgbClr val="333333"/>
                </a:solidFill>
                <a:latin typeface="Verdana"/>
                <a:cs typeface="Verdana"/>
              </a:rPr>
              <a:t>derechos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reservados</a:t>
            </a:r>
            <a:endParaRPr sz="9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1208" y="7543800"/>
            <a:ext cx="384175" cy="384175"/>
          </a:xfrm>
          <a:custGeom>
            <a:avLst/>
            <a:gdLst/>
            <a:ahLst/>
            <a:cxnLst/>
            <a:rect l="l" t="t" r="r" b="b"/>
            <a:pathLst>
              <a:path w="384175" h="384175">
                <a:moveTo>
                  <a:pt x="384048" y="0"/>
                </a:moveTo>
                <a:lnTo>
                  <a:pt x="0" y="0"/>
                </a:lnTo>
                <a:lnTo>
                  <a:pt x="0" y="384048"/>
                </a:lnTo>
                <a:lnTo>
                  <a:pt x="384048" y="384048"/>
                </a:lnTo>
                <a:lnTo>
                  <a:pt x="384048" y="0"/>
                </a:lnTo>
                <a:close/>
              </a:path>
            </a:pathLst>
          </a:custGeom>
          <a:solidFill>
            <a:srgbClr val="2C41B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41095" y="332231"/>
            <a:ext cx="772485" cy="38709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76398" y="829437"/>
            <a:ext cx="1027811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65" dirty="0"/>
              <a:t>La</a:t>
            </a:r>
            <a:r>
              <a:rPr sz="4000" spc="-135" dirty="0"/>
              <a:t> </a:t>
            </a:r>
            <a:r>
              <a:rPr sz="4000" spc="-95" dirty="0"/>
              <a:t>situación</a:t>
            </a:r>
            <a:r>
              <a:rPr sz="4000" spc="-114" dirty="0"/>
              <a:t> </a:t>
            </a:r>
            <a:r>
              <a:rPr sz="4000" spc="140" dirty="0"/>
              <a:t>de</a:t>
            </a:r>
            <a:r>
              <a:rPr sz="4000" spc="-120" dirty="0"/>
              <a:t> </a:t>
            </a:r>
            <a:r>
              <a:rPr sz="4000" spc="-140" dirty="0"/>
              <a:t>los</a:t>
            </a:r>
            <a:r>
              <a:rPr sz="4000" spc="-114" dirty="0"/>
              <a:t> </a:t>
            </a:r>
            <a:r>
              <a:rPr sz="4000" dirty="0"/>
              <a:t>clubes</a:t>
            </a:r>
            <a:r>
              <a:rPr sz="4000" spc="-135" dirty="0"/>
              <a:t> </a:t>
            </a:r>
            <a:r>
              <a:rPr sz="4000" spc="-45" dirty="0"/>
              <a:t>multipropiedad</a:t>
            </a:r>
            <a:endParaRPr sz="40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11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10338943" y="7805315"/>
            <a:ext cx="3844290" cy="1752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45" dirty="0">
                <a:solidFill>
                  <a:srgbClr val="333333"/>
                </a:solidFill>
                <a:latin typeface="Verdana"/>
                <a:cs typeface="Verdana"/>
              </a:rPr>
              <a:t>©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Copyright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Universidad</a:t>
            </a:r>
            <a:r>
              <a:rPr sz="950" spc="-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20" dirty="0">
                <a:solidFill>
                  <a:srgbClr val="333333"/>
                </a:solidFill>
                <a:latin typeface="Verdana"/>
                <a:cs typeface="Verdana"/>
              </a:rPr>
              <a:t>Europea.</a:t>
            </a:r>
            <a:r>
              <a:rPr sz="950" spc="-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45" dirty="0">
                <a:solidFill>
                  <a:srgbClr val="333333"/>
                </a:solidFill>
                <a:latin typeface="Verdana"/>
                <a:cs typeface="Verdana"/>
              </a:rPr>
              <a:t>Todos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50" dirty="0">
                <a:solidFill>
                  <a:srgbClr val="333333"/>
                </a:solidFill>
                <a:latin typeface="Verdana"/>
                <a:cs typeface="Verdana"/>
              </a:rPr>
              <a:t>los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dirty="0">
                <a:solidFill>
                  <a:srgbClr val="333333"/>
                </a:solidFill>
                <a:latin typeface="Verdana"/>
                <a:cs typeface="Verdana"/>
              </a:rPr>
              <a:t>derechos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reservados</a:t>
            </a:r>
            <a:endParaRPr sz="9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5414" y="1588770"/>
            <a:ext cx="13745210" cy="5681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50000"/>
              </a:lnSpc>
              <a:spcBef>
                <a:spcPts val="100"/>
              </a:spcBef>
            </a:pPr>
            <a:r>
              <a:rPr sz="1800" spc="-105" dirty="0">
                <a:latin typeface="Verdana"/>
                <a:cs typeface="Verdana"/>
              </a:rPr>
              <a:t>En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actualidad,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nos</a:t>
            </a:r>
            <a:r>
              <a:rPr sz="1800" spc="-10" dirty="0">
                <a:latin typeface="Verdana"/>
                <a:cs typeface="Verdana"/>
              </a:rPr>
              <a:t> encontramos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con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una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tendencia </a:t>
            </a:r>
            <a:r>
              <a:rPr sz="1800" spc="60" dirty="0">
                <a:latin typeface="Verdana"/>
                <a:cs typeface="Verdana"/>
              </a:rPr>
              <a:t>marcada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grandes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conglomerados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85" dirty="0">
                <a:latin typeface="Verdana"/>
                <a:cs typeface="Verdana"/>
              </a:rPr>
              <a:t>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grupos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empresariales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que </a:t>
            </a:r>
            <a:r>
              <a:rPr sz="1800" dirty="0">
                <a:latin typeface="Verdana"/>
                <a:cs typeface="Verdana"/>
              </a:rPr>
              <a:t>poseen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4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titularidad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distintos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clubes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fútbol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mundo.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Este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fenómeno</a:t>
            </a:r>
            <a:r>
              <a:rPr sz="1800" spc="65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ha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ido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creciendo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paulatinamente,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hasta </a:t>
            </a:r>
            <a:r>
              <a:rPr sz="1800" spc="-75" dirty="0">
                <a:latin typeface="Verdana"/>
                <a:cs typeface="Verdana"/>
              </a:rPr>
              <a:t>volverse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un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negocio,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hoy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día,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alza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industria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futbolística.</a:t>
            </a:r>
            <a:endParaRPr sz="1800">
              <a:latin typeface="Verdana"/>
              <a:cs typeface="Verdana"/>
            </a:endParaRPr>
          </a:p>
          <a:p>
            <a:pPr marL="12700" marR="5080" algn="just">
              <a:lnSpc>
                <a:spcPct val="150100"/>
              </a:lnSpc>
              <a:spcBef>
                <a:spcPts val="1200"/>
              </a:spcBef>
            </a:pPr>
            <a:r>
              <a:rPr sz="1800" dirty="0">
                <a:latin typeface="Verdana"/>
                <a:cs typeface="Verdana"/>
              </a:rPr>
              <a:t>Entendemos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que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dicho</a:t>
            </a:r>
            <a:r>
              <a:rPr sz="1800" spc="2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modelo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spc="50" dirty="0">
                <a:latin typeface="Verdana"/>
                <a:cs typeface="Verdana"/>
              </a:rPr>
              <a:t>negocio</a:t>
            </a:r>
            <a:r>
              <a:rPr sz="1800" spc="2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busca</a:t>
            </a:r>
            <a:r>
              <a:rPr sz="1800" spc="204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que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grupo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2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cuestión</a:t>
            </a:r>
            <a:r>
              <a:rPr sz="1800" spc="20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</a:t>
            </a:r>
            <a:r>
              <a:rPr sz="1800" spc="2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beneficie</a:t>
            </a:r>
            <a:r>
              <a:rPr sz="1800" spc="2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del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semillero</a:t>
            </a:r>
            <a:r>
              <a:rPr sz="1800" spc="19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los</a:t>
            </a:r>
            <a:r>
              <a:rPr sz="1800" spc="229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clubes </a:t>
            </a:r>
            <a:r>
              <a:rPr sz="1800" dirty="0">
                <a:latin typeface="Verdana"/>
                <a:cs typeface="Verdana"/>
              </a:rPr>
              <a:t>formadores,</a:t>
            </a:r>
            <a:r>
              <a:rPr sz="1800" spc="3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principalmente</a:t>
            </a:r>
            <a:r>
              <a:rPr sz="1800" spc="6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(aunque</a:t>
            </a:r>
            <a:r>
              <a:rPr sz="1800" spc="4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no</a:t>
            </a:r>
            <a:r>
              <a:rPr sz="1800" spc="3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excluyentemente)</a:t>
            </a:r>
            <a:r>
              <a:rPr sz="1800" spc="50" dirty="0">
                <a:latin typeface="Verdana"/>
                <a:cs typeface="Verdana"/>
              </a:rPr>
              <a:t> 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4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países</a:t>
            </a:r>
            <a:r>
              <a:rPr sz="1800" spc="4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exportadores</a:t>
            </a:r>
            <a:r>
              <a:rPr sz="1800" spc="45" dirty="0">
                <a:latin typeface="Verdana"/>
                <a:cs typeface="Verdana"/>
              </a:rPr>
              <a:t> 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4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jugadores,</a:t>
            </a:r>
            <a:r>
              <a:rPr sz="1800" spc="5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mediante</a:t>
            </a:r>
            <a:r>
              <a:rPr sz="1800" spc="45" dirty="0">
                <a:latin typeface="Verdana"/>
                <a:cs typeface="Verdana"/>
              </a:rPr>
              <a:t>  </a:t>
            </a:r>
            <a:r>
              <a:rPr sz="1800" spc="-25" dirty="0">
                <a:latin typeface="Verdana"/>
                <a:cs typeface="Verdana"/>
              </a:rPr>
              <a:t>la </a:t>
            </a:r>
            <a:r>
              <a:rPr sz="1800" dirty="0">
                <a:latin typeface="Verdana"/>
                <a:cs typeface="Verdana"/>
              </a:rPr>
              <a:t>proliferación</a:t>
            </a:r>
            <a:r>
              <a:rPr sz="1800" spc="-55" dirty="0">
                <a:latin typeface="Verdana"/>
                <a:cs typeface="Verdana"/>
              </a:rPr>
              <a:t> 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5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cesiones</a:t>
            </a:r>
            <a:r>
              <a:rPr sz="1800" spc="-6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entre</a:t>
            </a:r>
            <a:r>
              <a:rPr sz="1800" spc="-5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los</a:t>
            </a:r>
            <a:r>
              <a:rPr sz="1800" spc="-60" dirty="0">
                <a:latin typeface="Verdana"/>
                <a:cs typeface="Verdana"/>
              </a:rPr>
              <a:t>  </a:t>
            </a:r>
            <a:r>
              <a:rPr sz="1800" spc="-10" dirty="0">
                <a:latin typeface="Verdana"/>
                <a:cs typeface="Verdana"/>
              </a:rPr>
              <a:t>distintos</a:t>
            </a:r>
            <a:r>
              <a:rPr sz="1800" spc="-5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clubes</a:t>
            </a:r>
            <a:r>
              <a:rPr sz="1800" spc="-6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del</a:t>
            </a:r>
            <a:r>
              <a:rPr sz="1800" spc="-6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grupo,</a:t>
            </a:r>
            <a:r>
              <a:rPr sz="1800" spc="-7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así</a:t>
            </a:r>
            <a:r>
              <a:rPr sz="1800" spc="-60" dirty="0">
                <a:latin typeface="Verdana"/>
                <a:cs typeface="Verdana"/>
              </a:rPr>
              <a:t>  </a:t>
            </a:r>
            <a:r>
              <a:rPr sz="1800" spc="75" dirty="0">
                <a:latin typeface="Verdana"/>
                <a:cs typeface="Verdana"/>
              </a:rPr>
              <a:t>como</a:t>
            </a:r>
            <a:r>
              <a:rPr sz="1800" spc="-5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también</a:t>
            </a:r>
            <a:r>
              <a:rPr sz="1800" spc="-5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mediante</a:t>
            </a:r>
            <a:r>
              <a:rPr sz="1800" spc="-55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60" dirty="0">
                <a:latin typeface="Verdana"/>
                <a:cs typeface="Verdana"/>
              </a:rPr>
              <a:t>  </a:t>
            </a:r>
            <a:r>
              <a:rPr sz="1800" dirty="0">
                <a:latin typeface="Verdana"/>
                <a:cs typeface="Verdana"/>
              </a:rPr>
              <a:t>obtención</a:t>
            </a:r>
            <a:r>
              <a:rPr sz="1800" spc="-50" dirty="0">
                <a:latin typeface="Verdana"/>
                <a:cs typeface="Verdana"/>
              </a:rPr>
              <a:t> 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55" dirty="0">
                <a:latin typeface="Verdana"/>
                <a:cs typeface="Verdana"/>
              </a:rPr>
              <a:t>  </a:t>
            </a:r>
            <a:r>
              <a:rPr sz="1800" spc="-25" dirty="0">
                <a:latin typeface="Verdana"/>
                <a:cs typeface="Verdana"/>
              </a:rPr>
              <a:t>los </a:t>
            </a:r>
            <a:r>
              <a:rPr sz="1800" spc="-30" dirty="0">
                <a:latin typeface="Verdana"/>
                <a:cs typeface="Verdana"/>
              </a:rPr>
              <a:t>correspondientes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instrumentos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recompensa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150" dirty="0">
                <a:latin typeface="Verdana"/>
                <a:cs typeface="Verdana"/>
              </a:rPr>
              <a:t>a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formación</a:t>
            </a:r>
            <a:r>
              <a:rPr sz="1800" spc="-30" dirty="0">
                <a:latin typeface="Verdana"/>
                <a:cs typeface="Verdana"/>
              </a:rPr>
              <a:t> (principalmente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mecanismo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solidaridad)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producto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las </a:t>
            </a:r>
            <a:r>
              <a:rPr sz="1800" spc="-35" dirty="0">
                <a:latin typeface="Verdana"/>
                <a:cs typeface="Verdana"/>
              </a:rPr>
              <a:t>transferencias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millonarias</a:t>
            </a:r>
            <a:r>
              <a:rPr sz="1800" dirty="0">
                <a:latin typeface="Verdana"/>
                <a:cs typeface="Verdana"/>
              </a:rPr>
              <a:t> que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eventualmente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pudieran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producirse.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También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encontramos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posible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que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dichas </a:t>
            </a:r>
            <a:r>
              <a:rPr sz="1800" spc="-20" dirty="0">
                <a:latin typeface="Verdana"/>
                <a:cs typeface="Verdana"/>
              </a:rPr>
              <a:t>estructuras </a:t>
            </a:r>
            <a:r>
              <a:rPr sz="1800" spc="50" dirty="0">
                <a:latin typeface="Verdana"/>
                <a:cs typeface="Verdana"/>
              </a:rPr>
              <a:t>puedan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45" dirty="0">
                <a:latin typeface="Verdana"/>
                <a:cs typeface="Verdana"/>
              </a:rPr>
              <a:t>servir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75" dirty="0">
                <a:latin typeface="Verdana"/>
                <a:cs typeface="Verdana"/>
              </a:rPr>
              <a:t>como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formas</a:t>
            </a:r>
            <a:r>
              <a:rPr sz="1800" spc="-50" dirty="0">
                <a:latin typeface="Verdana"/>
                <a:cs typeface="Verdana"/>
              </a:rPr>
              <a:t>  </a:t>
            </a:r>
            <a:r>
              <a:rPr sz="1800" spc="-45" dirty="0">
                <a:latin typeface="Verdana"/>
                <a:cs typeface="Verdana"/>
              </a:rPr>
              <a:t>alternativas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administración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los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pasivos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del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conglomerado,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pos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del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cumplimiento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del </a:t>
            </a:r>
            <a:r>
              <a:rPr sz="1800" spc="-10" dirty="0">
                <a:latin typeface="Verdana"/>
                <a:cs typeface="Verdana"/>
              </a:rPr>
              <a:t>punto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equilibrio</a:t>
            </a:r>
            <a:r>
              <a:rPr sz="1800" spc="-175" dirty="0">
                <a:latin typeface="Verdana"/>
                <a:cs typeface="Verdana"/>
              </a:rPr>
              <a:t> </a:t>
            </a:r>
            <a:r>
              <a:rPr sz="1800" spc="85" dirty="0">
                <a:latin typeface="Verdana"/>
                <a:cs typeface="Verdana"/>
              </a:rPr>
              <a:t>o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break-</a:t>
            </a:r>
            <a:r>
              <a:rPr sz="1800" dirty="0">
                <a:latin typeface="Verdana"/>
                <a:cs typeface="Verdana"/>
              </a:rPr>
              <a:t>even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95" dirty="0">
                <a:latin typeface="Verdana"/>
                <a:cs typeface="Verdana"/>
              </a:rPr>
              <a:t> las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normas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fair-</a:t>
            </a:r>
            <a:r>
              <a:rPr sz="1800" spc="-10" dirty="0">
                <a:latin typeface="Verdana"/>
                <a:cs typeface="Verdana"/>
              </a:rPr>
              <a:t>play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financiero</a:t>
            </a:r>
            <a:r>
              <a:rPr sz="1800" spc="-17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UEFA.</a:t>
            </a:r>
            <a:endParaRPr sz="1800">
              <a:latin typeface="Verdana"/>
              <a:cs typeface="Verdana"/>
            </a:endParaRPr>
          </a:p>
          <a:p>
            <a:pPr marL="12700" marR="6985" algn="just">
              <a:lnSpc>
                <a:spcPct val="150100"/>
              </a:lnSpc>
              <a:spcBef>
                <a:spcPts val="1200"/>
              </a:spcBef>
            </a:pPr>
            <a:r>
              <a:rPr sz="1800" dirty="0">
                <a:latin typeface="Verdana"/>
                <a:cs typeface="Verdana"/>
              </a:rPr>
              <a:t>No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obstante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lo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anterior,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dadas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las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nuevas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reglas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FIFA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restrictivas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las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cesiones,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así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75" dirty="0">
                <a:latin typeface="Verdana"/>
                <a:cs typeface="Verdana"/>
              </a:rPr>
              <a:t>como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las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futuras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modificaciones </a:t>
            </a:r>
            <a:r>
              <a:rPr sz="1800" spc="150" dirty="0">
                <a:latin typeface="Verdana"/>
                <a:cs typeface="Verdana"/>
              </a:rPr>
              <a:t>a</a:t>
            </a:r>
            <a:r>
              <a:rPr sz="1800" spc="9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las</a:t>
            </a:r>
            <a:r>
              <a:rPr sz="1800" spc="9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reglas</a:t>
            </a:r>
            <a:r>
              <a:rPr sz="1800" spc="9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del</a:t>
            </a:r>
            <a:r>
              <a:rPr sz="1800" spc="100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fair-</a:t>
            </a:r>
            <a:r>
              <a:rPr sz="1800" dirty="0">
                <a:latin typeface="Verdana"/>
                <a:cs typeface="Verdana"/>
              </a:rPr>
              <a:t>play</a:t>
            </a:r>
            <a:r>
              <a:rPr sz="1800" spc="7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financiero</a:t>
            </a:r>
            <a:r>
              <a:rPr sz="1800" spc="90" dirty="0">
                <a:latin typeface="Verdana"/>
                <a:cs typeface="Verdana"/>
              </a:rPr>
              <a:t> de</a:t>
            </a:r>
            <a:r>
              <a:rPr sz="1800" spc="10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</a:t>
            </a:r>
            <a:r>
              <a:rPr sz="1800" spc="9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UEFA,</a:t>
            </a:r>
            <a:r>
              <a:rPr sz="1800" spc="9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algunos</a:t>
            </a:r>
            <a:r>
              <a:rPr sz="1800" spc="100" dirty="0">
                <a:latin typeface="Verdana"/>
                <a:cs typeface="Verdana"/>
              </a:rPr>
              <a:t> </a:t>
            </a:r>
            <a:r>
              <a:rPr sz="1800" spc="90" dirty="0">
                <a:latin typeface="Verdana"/>
                <a:cs typeface="Verdana"/>
              </a:rPr>
              <a:t>de</a:t>
            </a:r>
            <a:r>
              <a:rPr sz="1800" spc="10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los</a:t>
            </a:r>
            <a:r>
              <a:rPr sz="1800" spc="10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puntos</a:t>
            </a:r>
            <a:r>
              <a:rPr sz="1800" spc="10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anteriormente</a:t>
            </a:r>
            <a:r>
              <a:rPr sz="1800" spc="10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mencionados</a:t>
            </a:r>
            <a:r>
              <a:rPr sz="1800" spc="10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estarían</a:t>
            </a:r>
            <a:r>
              <a:rPr sz="1800" spc="11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perdiendo relevancia</a:t>
            </a:r>
            <a:r>
              <a:rPr sz="1800" spc="-10" dirty="0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1208" y="7543800"/>
            <a:ext cx="384175" cy="384175"/>
          </a:xfrm>
          <a:custGeom>
            <a:avLst/>
            <a:gdLst/>
            <a:ahLst/>
            <a:cxnLst/>
            <a:rect l="l" t="t" r="r" b="b"/>
            <a:pathLst>
              <a:path w="384175" h="384175">
                <a:moveTo>
                  <a:pt x="384048" y="0"/>
                </a:moveTo>
                <a:lnTo>
                  <a:pt x="0" y="0"/>
                </a:lnTo>
                <a:lnTo>
                  <a:pt x="0" y="384048"/>
                </a:lnTo>
                <a:lnTo>
                  <a:pt x="384048" y="384048"/>
                </a:lnTo>
                <a:lnTo>
                  <a:pt x="384048" y="0"/>
                </a:lnTo>
                <a:close/>
              </a:path>
            </a:pathLst>
          </a:custGeom>
          <a:solidFill>
            <a:srgbClr val="2C41B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41095" y="332231"/>
            <a:ext cx="772485" cy="38709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22477" y="881460"/>
            <a:ext cx="13184505" cy="1081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14645" marR="5080" indent="-5402580">
              <a:lnSpc>
                <a:spcPct val="115399"/>
              </a:lnSpc>
              <a:spcBef>
                <a:spcPts val="100"/>
              </a:spcBef>
            </a:pPr>
            <a:r>
              <a:rPr sz="3000" spc="-190" dirty="0"/>
              <a:t>Los</a:t>
            </a:r>
            <a:r>
              <a:rPr sz="3000" spc="-30" dirty="0"/>
              <a:t> </a:t>
            </a:r>
            <a:r>
              <a:rPr sz="3000" dirty="0"/>
              <a:t>dos</a:t>
            </a:r>
            <a:r>
              <a:rPr sz="3000" spc="-165" dirty="0"/>
              <a:t> </a:t>
            </a:r>
            <a:r>
              <a:rPr sz="3000" dirty="0"/>
              <a:t>conglomerados</a:t>
            </a:r>
            <a:r>
              <a:rPr sz="3000" spc="-90" dirty="0"/>
              <a:t> </a:t>
            </a:r>
            <a:r>
              <a:rPr sz="3000" spc="105" dirty="0"/>
              <a:t>de</a:t>
            </a:r>
            <a:r>
              <a:rPr sz="3000" spc="-90" dirty="0"/>
              <a:t> </a:t>
            </a:r>
            <a:r>
              <a:rPr sz="3000" dirty="0"/>
              <a:t>clubes</a:t>
            </a:r>
            <a:r>
              <a:rPr sz="3000" spc="-90" dirty="0"/>
              <a:t> </a:t>
            </a:r>
            <a:r>
              <a:rPr sz="3000" spc="-10" dirty="0"/>
              <a:t>actualmente</a:t>
            </a:r>
            <a:r>
              <a:rPr sz="3000" spc="-80" dirty="0"/>
              <a:t> </a:t>
            </a:r>
            <a:r>
              <a:rPr sz="3000" dirty="0"/>
              <a:t>más</a:t>
            </a:r>
            <a:r>
              <a:rPr sz="3000" spc="-90" dirty="0"/>
              <a:t> importante</a:t>
            </a:r>
            <a:r>
              <a:rPr sz="3000" spc="-75" dirty="0"/>
              <a:t> </a:t>
            </a:r>
            <a:r>
              <a:rPr sz="3000" spc="180" dirty="0"/>
              <a:t>a</a:t>
            </a:r>
            <a:r>
              <a:rPr sz="3000" spc="-110" dirty="0"/>
              <a:t> </a:t>
            </a:r>
            <a:r>
              <a:rPr sz="3000" spc="-10" dirty="0"/>
              <a:t>nivel </a:t>
            </a:r>
            <a:r>
              <a:rPr sz="3000" spc="-55" dirty="0"/>
              <a:t>mundial</a:t>
            </a:r>
            <a:r>
              <a:rPr sz="3000" spc="-110" dirty="0"/>
              <a:t> </a:t>
            </a:r>
            <a:r>
              <a:rPr sz="3000" spc="-20" dirty="0"/>
              <a:t>son:</a:t>
            </a:r>
            <a:endParaRPr sz="30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12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10338943" y="7805315"/>
            <a:ext cx="3844290" cy="1752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245" dirty="0">
                <a:solidFill>
                  <a:srgbClr val="333333"/>
                </a:solidFill>
                <a:latin typeface="Verdana"/>
                <a:cs typeface="Verdana"/>
              </a:rPr>
              <a:t>©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Copyright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Universidad</a:t>
            </a:r>
            <a:r>
              <a:rPr sz="950" spc="-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20" dirty="0">
                <a:solidFill>
                  <a:srgbClr val="333333"/>
                </a:solidFill>
                <a:latin typeface="Verdana"/>
                <a:cs typeface="Verdana"/>
              </a:rPr>
              <a:t>Europea.</a:t>
            </a:r>
            <a:r>
              <a:rPr sz="950" spc="-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45" dirty="0">
                <a:solidFill>
                  <a:srgbClr val="333333"/>
                </a:solidFill>
                <a:latin typeface="Verdana"/>
                <a:cs typeface="Verdana"/>
              </a:rPr>
              <a:t>Todos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50" dirty="0">
                <a:solidFill>
                  <a:srgbClr val="333333"/>
                </a:solidFill>
                <a:latin typeface="Verdana"/>
                <a:cs typeface="Verdana"/>
              </a:rPr>
              <a:t>los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dirty="0">
                <a:solidFill>
                  <a:srgbClr val="333333"/>
                </a:solidFill>
                <a:latin typeface="Verdana"/>
                <a:cs typeface="Verdana"/>
              </a:rPr>
              <a:t>derechos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reservados</a:t>
            </a:r>
            <a:endParaRPr sz="950">
              <a:latin typeface="Verdana"/>
              <a:cs typeface="Verdan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117344" y="2575686"/>
          <a:ext cx="9753600" cy="4845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0"/>
                <a:gridCol w="4876800"/>
              </a:tblGrid>
              <a:tr h="4845685">
                <a:tc>
                  <a:txBody>
                    <a:bodyPr/>
                    <a:lstStyle/>
                    <a:p>
                      <a:pPr marL="942340" indent="-850900">
                        <a:lnSpc>
                          <a:spcPct val="100000"/>
                        </a:lnSpc>
                        <a:spcBef>
                          <a:spcPts val="315"/>
                        </a:spcBef>
                        <a:buSzPct val="77777"/>
                        <a:buAutoNum type="romanLcPeriod"/>
                        <a:tabLst>
                          <a:tab pos="942340" algn="l"/>
                        </a:tabLst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City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Football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Group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606425" lvl="1" indent="-514984">
                        <a:lnSpc>
                          <a:spcPct val="100000"/>
                        </a:lnSpc>
                        <a:spcBef>
                          <a:spcPts val="1205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606425" algn="l"/>
                        </a:tabLst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Manchester</a:t>
                      </a:r>
                      <a:r>
                        <a:rPr sz="1800" b="1" spc="-1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City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(ING)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25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New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York</a:t>
                      </a:r>
                      <a:r>
                        <a:rPr sz="18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City</a:t>
                      </a: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(EEUU)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Melbourne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City</a:t>
                      </a:r>
                      <a:r>
                        <a:rPr sz="18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(AUS)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05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Yokohama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Marinos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(JPN)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Montevideo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City 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Torque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(URU)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Girona</a:t>
                      </a:r>
                      <a:r>
                        <a:rPr sz="1800" b="1" spc="-1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(ESP)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Sichuan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Jiuniu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(CHN)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606425" lvl="1" indent="-514984">
                        <a:lnSpc>
                          <a:spcPct val="100000"/>
                        </a:lnSpc>
                        <a:spcBef>
                          <a:spcPts val="118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606425" algn="l"/>
                        </a:tabLst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Mumbai</a:t>
                      </a:r>
                      <a:r>
                        <a:rPr sz="1800" b="1" spc="-1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City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(IND)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25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Lommel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(BEL)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548640" lvl="1" indent="-457200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548640" algn="l"/>
                        </a:tabLst>
                      </a:pP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Troyes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(FRA).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41B4"/>
                    </a:solidFill>
                  </a:tcPr>
                </a:tc>
                <a:tc>
                  <a:txBody>
                    <a:bodyPr/>
                    <a:lstStyle/>
                    <a:p>
                      <a:pPr marL="1028700" indent="-935990">
                        <a:lnSpc>
                          <a:spcPct val="100000"/>
                        </a:lnSpc>
                        <a:spcBef>
                          <a:spcPts val="340"/>
                        </a:spcBef>
                        <a:buAutoNum type="romanLcPeriod" startAt="2"/>
                        <a:tabLst>
                          <a:tab pos="1028700" algn="l"/>
                        </a:tabLst>
                      </a:pP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Red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Bull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443230" lvl="1" indent="-350520">
                        <a:lnSpc>
                          <a:spcPct val="100000"/>
                        </a:lnSpc>
                        <a:spcBef>
                          <a:spcPts val="1205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443230" algn="l"/>
                        </a:tabLst>
                      </a:pPr>
                      <a:r>
                        <a:rPr sz="18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Leipzig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(ALE)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379095" lvl="1" indent="-286385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379095" algn="l"/>
                        </a:tabLst>
                      </a:pPr>
                      <a:r>
                        <a:rPr sz="18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New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York</a:t>
                      </a:r>
                      <a:r>
                        <a:rPr sz="1800" b="1" spc="-6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Red</a:t>
                      </a:r>
                      <a:r>
                        <a:rPr sz="18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Bull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(EEUU)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379095" lvl="1" indent="-286385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379095" algn="l"/>
                        </a:tabLst>
                      </a:pPr>
                      <a:r>
                        <a:rPr sz="18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Salzburgo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(AUT)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379095" lvl="1" indent="-286385">
                        <a:lnSpc>
                          <a:spcPct val="100000"/>
                        </a:lnSpc>
                        <a:spcBef>
                          <a:spcPts val="1205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379095" algn="l"/>
                        </a:tabLst>
                      </a:pPr>
                      <a:r>
                        <a:rPr sz="1800" b="1" spc="-2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RB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Bragantino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(BRA)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379095" lvl="1" indent="-286385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000000"/>
                        </a:buClr>
                        <a:buFont typeface="Arial MT"/>
                        <a:buChar char="•"/>
                        <a:tabLst>
                          <a:tab pos="379095" algn="l"/>
                        </a:tabLst>
                      </a:pPr>
                      <a:r>
                        <a:rPr sz="1800" b="1" spc="-2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RB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Brasil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(BRA).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41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1860" y="7806029"/>
            <a:ext cx="384429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-245" dirty="0">
                <a:solidFill>
                  <a:srgbClr val="333333"/>
                </a:solidFill>
                <a:latin typeface="Verdana"/>
                <a:cs typeface="Verdana"/>
              </a:rPr>
              <a:t>©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Copyright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30" dirty="0">
                <a:solidFill>
                  <a:srgbClr val="333333"/>
                </a:solidFill>
                <a:latin typeface="Verdana"/>
                <a:cs typeface="Verdana"/>
              </a:rPr>
              <a:t>Universidad</a:t>
            </a:r>
            <a:r>
              <a:rPr sz="950" spc="-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20" dirty="0">
                <a:solidFill>
                  <a:srgbClr val="333333"/>
                </a:solidFill>
                <a:latin typeface="Verdana"/>
                <a:cs typeface="Verdana"/>
              </a:rPr>
              <a:t>Europea.</a:t>
            </a:r>
            <a:r>
              <a:rPr sz="950" spc="-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45" dirty="0">
                <a:solidFill>
                  <a:srgbClr val="333333"/>
                </a:solidFill>
                <a:latin typeface="Verdana"/>
                <a:cs typeface="Verdana"/>
              </a:rPr>
              <a:t>Todos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50" dirty="0">
                <a:solidFill>
                  <a:srgbClr val="333333"/>
                </a:solidFill>
                <a:latin typeface="Verdana"/>
                <a:cs typeface="Verdana"/>
              </a:rPr>
              <a:t>los</a:t>
            </a:r>
            <a:r>
              <a:rPr sz="950" spc="-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dirty="0">
                <a:solidFill>
                  <a:srgbClr val="333333"/>
                </a:solidFill>
                <a:latin typeface="Verdana"/>
                <a:cs typeface="Verdana"/>
              </a:rPr>
              <a:t>derechos</a:t>
            </a:r>
            <a:r>
              <a:rPr sz="950" spc="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333333"/>
                </a:solidFill>
                <a:latin typeface="Verdana"/>
                <a:cs typeface="Verdana"/>
              </a:rPr>
              <a:t>reservados</a:t>
            </a:r>
            <a:endParaRPr sz="95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25143" y="7571231"/>
            <a:ext cx="384175" cy="384175"/>
          </a:xfrm>
          <a:custGeom>
            <a:avLst/>
            <a:gdLst/>
            <a:ahLst/>
            <a:cxnLst/>
            <a:rect l="l" t="t" r="r" b="b"/>
            <a:pathLst>
              <a:path w="384175" h="384175">
                <a:moveTo>
                  <a:pt x="384048" y="0"/>
                </a:moveTo>
                <a:lnTo>
                  <a:pt x="0" y="0"/>
                </a:lnTo>
                <a:lnTo>
                  <a:pt x="0" y="384048"/>
                </a:lnTo>
                <a:lnTo>
                  <a:pt x="384048" y="384048"/>
                </a:lnTo>
                <a:lnTo>
                  <a:pt x="384048" y="0"/>
                </a:lnTo>
                <a:close/>
              </a:path>
            </a:pathLst>
          </a:custGeom>
          <a:solidFill>
            <a:srgbClr val="2C41B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255" y="332231"/>
            <a:ext cx="772485" cy="38709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211948" y="7796276"/>
            <a:ext cx="20827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90" dirty="0">
                <a:solidFill>
                  <a:srgbClr val="1E1E1E"/>
                </a:solidFill>
                <a:latin typeface="Verdana"/>
                <a:cs typeface="Verdana"/>
              </a:rPr>
              <a:t>19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11807" y="713993"/>
            <a:ext cx="9029700" cy="683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>
                <a:solidFill>
                  <a:srgbClr val="1E1E1E"/>
                </a:solidFill>
              </a:rPr>
              <a:t>Conclusiones</a:t>
            </a:r>
            <a:r>
              <a:rPr spc="-114" dirty="0">
                <a:solidFill>
                  <a:srgbClr val="1E1E1E"/>
                </a:solidFill>
              </a:rPr>
              <a:t> </a:t>
            </a:r>
            <a:r>
              <a:rPr dirty="0">
                <a:solidFill>
                  <a:srgbClr val="1E1E1E"/>
                </a:solidFill>
              </a:rPr>
              <a:t>y</a:t>
            </a:r>
            <a:r>
              <a:rPr spc="-170" dirty="0">
                <a:solidFill>
                  <a:srgbClr val="1E1E1E"/>
                </a:solidFill>
              </a:rPr>
              <a:t> </a:t>
            </a:r>
            <a:r>
              <a:rPr spc="-80" dirty="0">
                <a:solidFill>
                  <a:srgbClr val="1E1E1E"/>
                </a:solidFill>
              </a:rPr>
              <a:t>propuestas</a:t>
            </a:r>
            <a:r>
              <a:rPr spc="-155" dirty="0">
                <a:solidFill>
                  <a:srgbClr val="1E1E1E"/>
                </a:solidFill>
              </a:rPr>
              <a:t> </a:t>
            </a:r>
            <a:r>
              <a:rPr spc="-110" dirty="0">
                <a:solidFill>
                  <a:srgbClr val="1E1E1E"/>
                </a:solidFill>
              </a:rPr>
              <a:t>finales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22680" y="2269287"/>
            <a:ext cx="6720840" cy="477012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445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Libertad.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45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Inscripción.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20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Objeto</a:t>
            </a:r>
            <a:r>
              <a:rPr sz="2000" b="1" spc="-9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1E1E1E"/>
                </a:solidFill>
                <a:latin typeface="Tahoma"/>
                <a:cs typeface="Tahoma"/>
              </a:rPr>
              <a:t>social</a:t>
            </a:r>
            <a:r>
              <a:rPr sz="2000" b="1" spc="-114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único.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45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Accionistas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20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Capital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50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Administración.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20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dirty="0">
                <a:solidFill>
                  <a:srgbClr val="1E1E1E"/>
                </a:solidFill>
                <a:latin typeface="Tahoma"/>
                <a:cs typeface="Tahoma"/>
              </a:rPr>
              <a:t>Aspecto</a:t>
            </a:r>
            <a:r>
              <a:rPr sz="2000" b="1" spc="7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Social.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45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35" dirty="0">
                <a:solidFill>
                  <a:srgbClr val="1E1E1E"/>
                </a:solidFill>
                <a:latin typeface="Tahoma"/>
                <a:cs typeface="Tahoma"/>
              </a:rPr>
              <a:t>Responsabilidad</a:t>
            </a:r>
            <a:r>
              <a:rPr sz="2000" b="1" spc="-2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60" dirty="0">
                <a:solidFill>
                  <a:srgbClr val="1E1E1E"/>
                </a:solidFill>
                <a:latin typeface="Tahoma"/>
                <a:cs typeface="Tahoma"/>
              </a:rPr>
              <a:t>de</a:t>
            </a:r>
            <a:r>
              <a:rPr sz="2000" b="1" spc="-6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-70" dirty="0">
                <a:solidFill>
                  <a:srgbClr val="1E1E1E"/>
                </a:solidFill>
                <a:latin typeface="Tahoma"/>
                <a:cs typeface="Tahoma"/>
              </a:rPr>
              <a:t>los</a:t>
            </a:r>
            <a:r>
              <a:rPr sz="2000" b="1" spc="-5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-60" dirty="0">
                <a:solidFill>
                  <a:srgbClr val="1E1E1E"/>
                </a:solidFill>
                <a:latin typeface="Tahoma"/>
                <a:cs typeface="Tahoma"/>
              </a:rPr>
              <a:t>Administradores</a:t>
            </a:r>
            <a:r>
              <a:rPr sz="2000" b="1" spc="-4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60" dirty="0">
                <a:solidFill>
                  <a:srgbClr val="1E1E1E"/>
                </a:solidFill>
                <a:latin typeface="Tahoma"/>
                <a:cs typeface="Tahoma"/>
              </a:rPr>
              <a:t>de</a:t>
            </a:r>
            <a:r>
              <a:rPr sz="2000" b="1" spc="-40" dirty="0">
                <a:solidFill>
                  <a:srgbClr val="1E1E1E"/>
                </a:solidFill>
                <a:latin typeface="Tahoma"/>
                <a:cs typeface="Tahoma"/>
              </a:rPr>
              <a:t> las</a:t>
            </a:r>
            <a:r>
              <a:rPr sz="2000" b="1" spc="-7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-20" dirty="0">
                <a:solidFill>
                  <a:srgbClr val="1E1E1E"/>
                </a:solidFill>
                <a:latin typeface="Tahoma"/>
                <a:cs typeface="Tahoma"/>
              </a:rPr>
              <a:t>SAD.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20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20" dirty="0">
                <a:solidFill>
                  <a:srgbClr val="1E1E1E"/>
                </a:solidFill>
                <a:latin typeface="Tahoma"/>
                <a:cs typeface="Tahoma"/>
              </a:rPr>
              <a:t>Buena</a:t>
            </a:r>
            <a:r>
              <a:rPr sz="2000" b="1" spc="-12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1E1E1E"/>
                </a:solidFill>
                <a:latin typeface="Tahoma"/>
                <a:cs typeface="Tahoma"/>
              </a:rPr>
              <a:t>Gobernanza</a:t>
            </a:r>
            <a:endParaRPr sz="2000">
              <a:latin typeface="Tahoma"/>
              <a:cs typeface="Tahoma"/>
            </a:endParaRPr>
          </a:p>
          <a:p>
            <a:pPr marL="356870" indent="-344170">
              <a:lnSpc>
                <a:spcPct val="100000"/>
              </a:lnSpc>
              <a:spcBef>
                <a:spcPts val="1345"/>
              </a:spcBef>
              <a:buClr>
                <a:srgbClr val="2C41B4"/>
              </a:buClr>
              <a:buSzPct val="70000"/>
              <a:buFont typeface="Wingdings"/>
              <a:buChar char=""/>
              <a:tabLst>
                <a:tab pos="356870" algn="l"/>
              </a:tabLst>
            </a:pPr>
            <a:r>
              <a:rPr sz="2000" b="1" spc="-40" dirty="0">
                <a:solidFill>
                  <a:srgbClr val="1E1E1E"/>
                </a:solidFill>
                <a:latin typeface="Tahoma"/>
                <a:cs typeface="Tahoma"/>
              </a:rPr>
              <a:t>Régimen</a:t>
            </a:r>
            <a:r>
              <a:rPr sz="2000" b="1" spc="-8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b="1" spc="-30" dirty="0">
                <a:solidFill>
                  <a:srgbClr val="1E1E1E"/>
                </a:solidFill>
                <a:latin typeface="Tahoma"/>
                <a:cs typeface="Tahoma"/>
              </a:rPr>
              <a:t>Tributario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57231" y="4413503"/>
            <a:ext cx="3133344" cy="334975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07735" y="2157983"/>
            <a:ext cx="32766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630400" cy="8229600"/>
          </a:xfrm>
          <a:custGeom>
            <a:avLst/>
            <a:gdLst/>
            <a:ahLst/>
            <a:cxnLst/>
            <a:rect l="l" t="t" r="r" b="b"/>
            <a:pathLst>
              <a:path w="14630400" h="8229600">
                <a:moveTo>
                  <a:pt x="14630400" y="0"/>
                </a:moveTo>
                <a:lnTo>
                  <a:pt x="0" y="0"/>
                </a:lnTo>
                <a:lnTo>
                  <a:pt x="0" y="8229600"/>
                </a:lnTo>
                <a:lnTo>
                  <a:pt x="14630400" y="8229600"/>
                </a:lnTo>
                <a:lnTo>
                  <a:pt x="14630400" y="0"/>
                </a:lnTo>
                <a:close/>
              </a:path>
            </a:pathLst>
          </a:custGeom>
          <a:solidFill>
            <a:srgbClr val="2C41B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914400"/>
            <a:ext cx="12801600" cy="64008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91336" y="7806029"/>
            <a:ext cx="3856354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-245" dirty="0">
                <a:solidFill>
                  <a:srgbClr val="FFFFFF"/>
                </a:solidFill>
                <a:latin typeface="Verdana"/>
                <a:cs typeface="Verdana"/>
              </a:rPr>
              <a:t>©</a:t>
            </a:r>
            <a:r>
              <a:rPr sz="95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Verdana"/>
                <a:cs typeface="Verdana"/>
              </a:rPr>
              <a:t>Copyright</a:t>
            </a:r>
            <a:r>
              <a:rPr sz="95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50" spc="-30" dirty="0">
                <a:solidFill>
                  <a:srgbClr val="FFFFFF"/>
                </a:solidFill>
                <a:latin typeface="Verdana"/>
                <a:cs typeface="Verdana"/>
              </a:rPr>
              <a:t>Universidad</a:t>
            </a:r>
            <a:r>
              <a:rPr sz="95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Verdana"/>
                <a:cs typeface="Verdana"/>
              </a:rPr>
              <a:t>Europea.</a:t>
            </a:r>
            <a:r>
              <a:rPr sz="95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50" spc="-45" dirty="0">
                <a:solidFill>
                  <a:srgbClr val="FFFFFF"/>
                </a:solidFill>
                <a:latin typeface="Verdana"/>
                <a:cs typeface="Verdana"/>
              </a:rPr>
              <a:t>Todos</a:t>
            </a:r>
            <a:r>
              <a:rPr sz="95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50" spc="-5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95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50" dirty="0">
                <a:solidFill>
                  <a:srgbClr val="FFFFFF"/>
                </a:solidFill>
                <a:latin typeface="Verdana"/>
                <a:cs typeface="Verdana"/>
              </a:rPr>
              <a:t>derechos</a:t>
            </a:r>
            <a:r>
              <a:rPr sz="95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50" spc="-10" dirty="0">
                <a:solidFill>
                  <a:srgbClr val="FFFFFF"/>
                </a:solidFill>
                <a:latin typeface="Verdana"/>
                <a:cs typeface="Verdana"/>
              </a:rPr>
              <a:t>reservados</a:t>
            </a:r>
            <a:endParaRPr sz="95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1714" y="6724598"/>
            <a:ext cx="1628139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b="1" spc="65" dirty="0">
                <a:solidFill>
                  <a:srgbClr val="1E1E1E"/>
                </a:solidFill>
                <a:latin typeface="Tahoma"/>
                <a:cs typeface="Tahoma"/>
              </a:rPr>
              <a:t>Ve</a:t>
            </a:r>
            <a:r>
              <a:rPr sz="2200" b="1" spc="-8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200" b="1" dirty="0">
                <a:solidFill>
                  <a:srgbClr val="1E1E1E"/>
                </a:solidFill>
                <a:latin typeface="Tahoma"/>
                <a:cs typeface="Tahoma"/>
              </a:rPr>
              <a:t>más</a:t>
            </a:r>
            <a:r>
              <a:rPr sz="2200" b="1" spc="-9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200" b="1" spc="-20" dirty="0">
                <a:solidFill>
                  <a:srgbClr val="1E1E1E"/>
                </a:solidFill>
                <a:latin typeface="Tahoma"/>
                <a:cs typeface="Tahoma"/>
              </a:rPr>
              <a:t>allá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104638" y="2841701"/>
            <a:ext cx="3095625" cy="159004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 marR="5080">
              <a:lnSpc>
                <a:spcPts val="5840"/>
              </a:lnSpc>
              <a:spcBef>
                <a:spcPts val="830"/>
              </a:spcBef>
            </a:pPr>
            <a:r>
              <a:rPr sz="5400" spc="-10" dirty="0">
                <a:solidFill>
                  <a:srgbClr val="1E1E1E"/>
                </a:solidFill>
              </a:rPr>
              <a:t>MUCHAS </a:t>
            </a:r>
            <a:r>
              <a:rPr sz="5400" spc="-130" dirty="0">
                <a:solidFill>
                  <a:srgbClr val="1E1E1E"/>
                </a:solidFill>
              </a:rPr>
              <a:t>GRACIAS</a:t>
            </a:r>
            <a:endParaRPr sz="5400"/>
          </a:p>
        </p:txBody>
      </p:sp>
      <p:sp>
        <p:nvSpPr>
          <p:cNvPr id="7" name="object 7"/>
          <p:cNvSpPr txBox="1"/>
          <p:nvPr/>
        </p:nvSpPr>
        <p:spPr>
          <a:xfrm>
            <a:off x="6897116" y="5313750"/>
            <a:ext cx="1545590" cy="54483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450" b="1" spc="-60" dirty="0">
                <a:solidFill>
                  <a:srgbClr val="FFFFFF"/>
                </a:solidFill>
                <a:latin typeface="Tahoma"/>
                <a:cs typeface="Tahoma"/>
              </a:rPr>
              <a:t>LUCAS</a:t>
            </a:r>
            <a:r>
              <a:rPr sz="145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50" b="1" spc="-75" dirty="0">
                <a:solidFill>
                  <a:srgbClr val="FFFFFF"/>
                </a:solidFill>
                <a:latin typeface="Tahoma"/>
                <a:cs typeface="Tahoma"/>
              </a:rPr>
              <a:t>GALLUZZO</a:t>
            </a:r>
            <a:endParaRPr sz="1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450" b="1" spc="-65" dirty="0">
                <a:solidFill>
                  <a:srgbClr val="FFFFFF"/>
                </a:solidFill>
                <a:latin typeface="Tahoma"/>
                <a:cs typeface="Tahoma"/>
              </a:rPr>
              <a:t>ALLAN</a:t>
            </a:r>
            <a:r>
              <a:rPr sz="1450" b="1" spc="-10" dirty="0">
                <a:solidFill>
                  <a:srgbClr val="FFFFFF"/>
                </a:solidFill>
                <a:latin typeface="Tahoma"/>
                <a:cs typeface="Tahoma"/>
              </a:rPr>
              <a:t> CALVO</a:t>
            </a:r>
            <a:endParaRPr sz="14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5519" y="2632710"/>
            <a:ext cx="12522835" cy="417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100"/>
              </a:spcBef>
            </a:pP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1800" spc="2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objeto</a:t>
            </a:r>
            <a:r>
              <a:rPr sz="1800" spc="2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20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este</a:t>
            </a:r>
            <a:r>
              <a:rPr sz="1800" spc="2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trabajo</a:t>
            </a:r>
            <a:r>
              <a:rPr sz="1800" spc="1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</a:t>
            </a:r>
            <a:r>
              <a:rPr sz="1800" spc="2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1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realización</a:t>
            </a:r>
            <a:r>
              <a:rPr sz="1800" spc="20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2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un</a:t>
            </a:r>
            <a:r>
              <a:rPr sz="1800" spc="20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estudio</a:t>
            </a:r>
            <a:r>
              <a:rPr sz="1800" spc="2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detallado</a:t>
            </a:r>
            <a:r>
              <a:rPr sz="1800" spc="2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sobre</a:t>
            </a:r>
            <a:r>
              <a:rPr sz="1800" spc="2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2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SAD</a:t>
            </a:r>
            <a:r>
              <a:rPr sz="1800" spc="2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como</a:t>
            </a:r>
            <a:r>
              <a:rPr sz="1800" spc="2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figura</a:t>
            </a:r>
            <a:r>
              <a:rPr sz="1800" spc="1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jurídica</a:t>
            </a:r>
            <a:r>
              <a:rPr sz="1800" spc="2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1E1E1E"/>
                </a:solidFill>
                <a:latin typeface="Verdana"/>
                <a:cs typeface="Verdana"/>
              </a:rPr>
              <a:t>de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estructuración</a:t>
            </a:r>
            <a:r>
              <a:rPr sz="1800" spc="43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4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clubes</a:t>
            </a:r>
            <a:r>
              <a:rPr sz="1800" spc="4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4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fútbol,</a:t>
            </a:r>
            <a:r>
              <a:rPr sz="1800" spc="4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analizando</a:t>
            </a:r>
            <a:r>
              <a:rPr sz="1800" spc="4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3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situación</a:t>
            </a:r>
            <a:r>
              <a:rPr sz="1800" spc="4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800" spc="4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Sudamérica,</a:t>
            </a:r>
            <a:r>
              <a:rPr sz="1800" spc="4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Europa</a:t>
            </a:r>
            <a:r>
              <a:rPr sz="1800" spc="4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(las</a:t>
            </a:r>
            <a:r>
              <a:rPr sz="1800" spc="4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big</a:t>
            </a:r>
            <a:r>
              <a:rPr sz="1800" spc="4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5)</a:t>
            </a:r>
            <a:r>
              <a:rPr sz="1800" spc="4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409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1E1E1E"/>
                </a:solidFill>
                <a:latin typeface="Verdana"/>
                <a:cs typeface="Verdana"/>
              </a:rPr>
              <a:t>EEUU,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contemplando</a:t>
            </a:r>
            <a:r>
              <a:rPr sz="1800" spc="-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1E1E1E"/>
                </a:solidFill>
                <a:latin typeface="Verdana"/>
                <a:cs typeface="Verdana"/>
              </a:rPr>
              <a:t>los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lugares</a:t>
            </a:r>
            <a:r>
              <a:rPr sz="18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1E1E1E"/>
                </a:solidFill>
                <a:latin typeface="Verdana"/>
                <a:cs typeface="Verdana"/>
              </a:rPr>
              <a:t>donde</a:t>
            </a:r>
            <a:r>
              <a:rPr sz="1800" spc="-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hay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regulación</a:t>
            </a:r>
            <a:r>
              <a:rPr sz="18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1E1E1E"/>
                </a:solidFill>
                <a:latin typeface="Verdana"/>
                <a:cs typeface="Verdana"/>
              </a:rPr>
              <a:t>los</a:t>
            </a:r>
            <a:r>
              <a:rPr sz="18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que no,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las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diferencias</a:t>
            </a:r>
            <a:r>
              <a:rPr sz="18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1E1E1E"/>
                </a:solidFill>
                <a:latin typeface="Verdana"/>
                <a:cs typeface="Verdana"/>
              </a:rPr>
              <a:t>normativas,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características</a:t>
            </a:r>
            <a:r>
              <a:rPr sz="18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la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SAD</a:t>
            </a:r>
            <a:r>
              <a:rPr sz="1800" spc="1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1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sus</a:t>
            </a:r>
            <a:r>
              <a:rPr sz="1800" spc="1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diferencias</a:t>
            </a:r>
            <a:r>
              <a:rPr sz="1800" spc="1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las</a:t>
            </a:r>
            <a:r>
              <a:rPr sz="1800" spc="1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asociaciones</a:t>
            </a:r>
            <a:r>
              <a:rPr sz="1800" spc="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sin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fines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1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lucro,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1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obligatoriedad</a:t>
            </a:r>
            <a:r>
              <a:rPr sz="1800" spc="1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1E1E1E"/>
                </a:solidFill>
                <a:latin typeface="Verdana"/>
                <a:cs typeface="Verdana"/>
              </a:rPr>
              <a:t>o</a:t>
            </a:r>
            <a:r>
              <a:rPr sz="1800" spc="1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no,</a:t>
            </a:r>
            <a:r>
              <a:rPr sz="1800" spc="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las</a:t>
            </a:r>
            <a:r>
              <a:rPr sz="1800" spc="1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limitaciones</a:t>
            </a:r>
            <a:r>
              <a:rPr sz="1800" spc="1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800" spc="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la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propiedad</a:t>
            </a:r>
            <a:r>
              <a:rPr sz="18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como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regla</a:t>
            </a:r>
            <a:r>
              <a:rPr sz="1800" spc="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1E1E1E"/>
                </a:solidFill>
                <a:latin typeface="Verdana"/>
                <a:cs typeface="Verdana"/>
              </a:rPr>
              <a:t>50+1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alemana,</a:t>
            </a:r>
            <a:r>
              <a:rPr sz="1800" spc="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SAD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como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alternativa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los</a:t>
            </a:r>
            <a:r>
              <a:rPr sz="18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TPO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finalmente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situación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los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clubes</a:t>
            </a:r>
            <a:r>
              <a:rPr sz="18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multipropiedad.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800">
              <a:latin typeface="Verdana"/>
              <a:cs typeface="Verdana"/>
            </a:endParaRPr>
          </a:p>
          <a:p>
            <a:pPr marL="12700" marR="6350" algn="just">
              <a:lnSpc>
                <a:spcPct val="130000"/>
              </a:lnSpc>
            </a:pPr>
            <a:r>
              <a:rPr sz="1800" spc="-24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1E1E1E"/>
                </a:solidFill>
                <a:latin typeface="Verdana"/>
                <a:cs typeface="Verdana"/>
              </a:rPr>
              <a:t>fin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esencial</a:t>
            </a:r>
            <a:r>
              <a:rPr sz="1800" spc="-1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-1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esta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investigación</a:t>
            </a:r>
            <a:r>
              <a:rPr sz="18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1E1E1E"/>
                </a:solidFill>
                <a:latin typeface="Verdana"/>
                <a:cs typeface="Verdana"/>
              </a:rPr>
              <a:t>es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encontrar</a:t>
            </a:r>
            <a:r>
              <a:rPr sz="18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una</a:t>
            </a:r>
            <a:r>
              <a:rPr sz="1800" spc="-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respuesta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razonada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pregunta</a:t>
            </a:r>
            <a:r>
              <a:rPr sz="18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sobre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75" dirty="0">
                <a:solidFill>
                  <a:srgbClr val="1E1E1E"/>
                </a:solidFill>
                <a:latin typeface="Verdana"/>
                <a:cs typeface="Verdana"/>
              </a:rPr>
              <a:t>si</a:t>
            </a:r>
            <a:r>
              <a:rPr sz="1800" spc="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1E1E1E"/>
                </a:solidFill>
                <a:latin typeface="Verdana"/>
                <a:cs typeface="Verdana"/>
              </a:rPr>
              <a:t>es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necesario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el 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desarrollo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esta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figura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8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aquellos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países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1E1E1E"/>
                </a:solidFill>
                <a:latin typeface="Verdana"/>
                <a:cs typeface="Verdana"/>
              </a:rPr>
              <a:t>donde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no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1E1E1E"/>
                </a:solidFill>
                <a:latin typeface="Verdana"/>
                <a:cs typeface="Verdana"/>
              </a:rPr>
              <a:t>existe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regulación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al</a:t>
            </a:r>
            <a:r>
              <a:rPr sz="1800" spc="-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respecto,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1E1E1E"/>
                </a:solidFill>
                <a:latin typeface="Verdana"/>
                <a:cs typeface="Verdana"/>
              </a:rPr>
              <a:t>caso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afirmativo,</a:t>
            </a:r>
            <a:r>
              <a:rPr sz="18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1E1E1E"/>
                </a:solidFill>
                <a:latin typeface="Verdana"/>
                <a:cs typeface="Verdana"/>
              </a:rPr>
              <a:t>qué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características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debería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1E1E1E"/>
                </a:solidFill>
                <a:latin typeface="Verdana"/>
                <a:cs typeface="Verdana"/>
              </a:rPr>
              <a:t>revestir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misma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para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lograr</a:t>
            </a:r>
            <a:r>
              <a:rPr sz="18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un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funcionamiento</a:t>
            </a:r>
            <a:r>
              <a:rPr sz="18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óptimo.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enfoque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práctico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este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trabajo</a:t>
            </a:r>
            <a:r>
              <a:rPr sz="1800" spc="-1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está</a:t>
            </a:r>
            <a:r>
              <a:rPr sz="1800" spc="-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orientado</a:t>
            </a:r>
            <a:r>
              <a:rPr sz="1800" spc="-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principalmente</a:t>
            </a:r>
            <a:r>
              <a:rPr sz="18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800" spc="-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1E1E1E"/>
                </a:solidFill>
                <a:latin typeface="Verdana"/>
                <a:cs typeface="Verdana"/>
              </a:rPr>
              <a:t>su</a:t>
            </a:r>
            <a:r>
              <a:rPr sz="1800" spc="-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desarrollo</a:t>
            </a:r>
            <a:r>
              <a:rPr sz="1800" spc="-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800" spc="-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-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región</a:t>
            </a:r>
            <a:r>
              <a:rPr sz="1800" spc="-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sudamericana.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2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56406" rIns="0" bIns="0" rtlCol="0">
            <a:spAutoFit/>
          </a:bodyPr>
          <a:lstStyle/>
          <a:p>
            <a:pPr marL="151765">
              <a:lnSpc>
                <a:spcPct val="100000"/>
              </a:lnSpc>
              <a:spcBef>
                <a:spcPts val="120"/>
              </a:spcBef>
            </a:pPr>
            <a:r>
              <a:rPr spc="-114" dirty="0">
                <a:solidFill>
                  <a:srgbClr val="1E1E1E"/>
                </a:solidFill>
              </a:rPr>
              <a:t>Resumen</a:t>
            </a:r>
            <a:r>
              <a:rPr spc="-185" dirty="0">
                <a:solidFill>
                  <a:srgbClr val="1E1E1E"/>
                </a:solidFill>
              </a:rPr>
              <a:t> </a:t>
            </a:r>
            <a:r>
              <a:rPr spc="-30" dirty="0">
                <a:solidFill>
                  <a:srgbClr val="1E1E1E"/>
                </a:solidFill>
              </a:rPr>
              <a:t>ejecutivo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97477" rIns="0" bIns="0" rtlCol="0">
            <a:spAutoFit/>
          </a:bodyPr>
          <a:lstStyle/>
          <a:p>
            <a:pPr marL="243204">
              <a:lnSpc>
                <a:spcPct val="100000"/>
              </a:lnSpc>
              <a:spcBef>
                <a:spcPts val="120"/>
              </a:spcBef>
            </a:pPr>
            <a:r>
              <a:rPr spc="-105" dirty="0">
                <a:solidFill>
                  <a:srgbClr val="1E1E1E"/>
                </a:solidFill>
              </a:rPr>
              <a:t>Introducción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3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5519" y="2541477"/>
            <a:ext cx="12585700" cy="4142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50100"/>
              </a:lnSpc>
              <a:spcBef>
                <a:spcPts val="100"/>
              </a:spcBef>
            </a:pP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Originalmente</a:t>
            </a:r>
            <a:r>
              <a:rPr sz="1800" spc="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los</a:t>
            </a:r>
            <a:r>
              <a:rPr sz="18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clubes</a:t>
            </a:r>
            <a:r>
              <a:rPr sz="18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fútbol</a:t>
            </a:r>
            <a:r>
              <a:rPr sz="18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han</a:t>
            </a:r>
            <a:r>
              <a:rPr sz="18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adoptado</a:t>
            </a:r>
            <a:r>
              <a:rPr sz="18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figura</a:t>
            </a:r>
            <a:r>
              <a:rPr sz="18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Asociación</a:t>
            </a:r>
            <a:r>
              <a:rPr sz="1800" spc="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Civil</a:t>
            </a:r>
            <a:r>
              <a:rPr sz="18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sin</a:t>
            </a:r>
            <a:r>
              <a:rPr sz="1800" spc="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fines</a:t>
            </a:r>
            <a:r>
              <a:rPr sz="18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lucro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como</a:t>
            </a:r>
            <a:r>
              <a:rPr sz="18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la 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estructura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jurídica</a:t>
            </a:r>
            <a:r>
              <a:rPr sz="18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105" dirty="0">
                <a:solidFill>
                  <a:srgbClr val="1E1E1E"/>
                </a:solidFill>
                <a:latin typeface="Verdana"/>
                <a:cs typeface="Verdana"/>
              </a:rPr>
              <a:t>adecuada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 para</a:t>
            </a:r>
            <a:r>
              <a:rPr sz="18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1800" spc="-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desarrollo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65" dirty="0">
                <a:solidFill>
                  <a:srgbClr val="1E1E1E"/>
                </a:solidFill>
                <a:latin typeface="Verdana"/>
                <a:cs typeface="Verdana"/>
              </a:rPr>
              <a:t>su</a:t>
            </a:r>
            <a:r>
              <a:rPr sz="18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especial actividad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lo</a:t>
            </a:r>
            <a:r>
              <a:rPr sz="18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largo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ancho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1800" spc="-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mundo.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el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paso</a:t>
            </a:r>
            <a:r>
              <a:rPr sz="1800" spc="3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1800" spc="3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tiempo</a:t>
            </a:r>
            <a:r>
              <a:rPr sz="1800" spc="3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3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fundamentalmente</a:t>
            </a:r>
            <a:r>
              <a:rPr sz="1800" spc="3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1800" spc="3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1800" spc="3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crecimiento</a:t>
            </a:r>
            <a:r>
              <a:rPr sz="1800" spc="3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3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globalización</a:t>
            </a:r>
            <a:r>
              <a:rPr sz="1800" spc="3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3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las</a:t>
            </a:r>
            <a:r>
              <a:rPr sz="1800" spc="3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actividades</a:t>
            </a:r>
            <a:r>
              <a:rPr sz="1800" spc="3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económicas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derivadas</a:t>
            </a:r>
            <a:r>
              <a:rPr sz="18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18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1E1E1E"/>
                </a:solidFill>
                <a:latin typeface="Verdana"/>
                <a:cs typeface="Verdana"/>
              </a:rPr>
              <a:t>Fútbol,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1E1E1E"/>
                </a:solidFill>
                <a:latin typeface="Verdana"/>
                <a:cs typeface="Verdana"/>
              </a:rPr>
              <a:t>dicha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figura</a:t>
            </a:r>
            <a:r>
              <a:rPr sz="18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se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vio</a:t>
            </a:r>
            <a:r>
              <a:rPr sz="18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paulatinamente</a:t>
            </a:r>
            <a:r>
              <a:rPr sz="1800" spc="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desplazada</a:t>
            </a:r>
            <a:r>
              <a:rPr sz="18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por</a:t>
            </a:r>
            <a:r>
              <a:rPr sz="1800" spc="-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1E1E1E"/>
                </a:solidFill>
                <a:latin typeface="Verdana"/>
                <a:cs typeface="Verdana"/>
              </a:rPr>
              <a:t>SAD,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 aunque 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18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cierta</a:t>
            </a:r>
            <a:r>
              <a:rPr sz="18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reticencia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800" spc="-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-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1E1E1E"/>
                </a:solidFill>
                <a:latin typeface="Verdana"/>
                <a:cs typeface="Verdana"/>
              </a:rPr>
              <a:t>región</a:t>
            </a:r>
            <a:r>
              <a:rPr sz="1800" spc="-1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sudamericana.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55"/>
              </a:spcBef>
            </a:pPr>
            <a:endParaRPr sz="1800">
              <a:latin typeface="Verdana"/>
              <a:cs typeface="Verdana"/>
            </a:endParaRPr>
          </a:p>
          <a:p>
            <a:pPr marL="12700" marR="5080" algn="just">
              <a:lnSpc>
                <a:spcPct val="150100"/>
              </a:lnSpc>
            </a:pP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No</a:t>
            </a:r>
            <a:r>
              <a:rPr sz="18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obstante</a:t>
            </a:r>
            <a:r>
              <a:rPr sz="1800" spc="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lo</a:t>
            </a:r>
            <a:r>
              <a:rPr sz="18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anterior,</a:t>
            </a:r>
            <a:r>
              <a:rPr sz="18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 posible</a:t>
            </a:r>
            <a:r>
              <a:rPr sz="1800" spc="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percibir</a:t>
            </a:r>
            <a:r>
              <a:rPr sz="1800" spc="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que</a:t>
            </a:r>
            <a:r>
              <a:rPr sz="1800" spc="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Sudamérica</a:t>
            </a:r>
            <a:r>
              <a:rPr sz="18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está</a:t>
            </a:r>
            <a:r>
              <a:rPr sz="18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comenzando</a:t>
            </a:r>
            <a:r>
              <a:rPr sz="1800" spc="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un</a:t>
            </a:r>
            <a:r>
              <a:rPr sz="1800" spc="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proceso</a:t>
            </a:r>
            <a:r>
              <a:rPr sz="18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1E1E1E"/>
                </a:solidFill>
                <a:latin typeface="Verdana"/>
                <a:cs typeface="Verdana"/>
              </a:rPr>
              <a:t>fuertes</a:t>
            </a:r>
            <a:r>
              <a:rPr sz="18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cambios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paradigmas,</a:t>
            </a:r>
            <a:r>
              <a:rPr sz="1800" spc="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1E1E1E"/>
                </a:solidFill>
                <a:latin typeface="Verdana"/>
                <a:cs typeface="Verdana"/>
              </a:rPr>
              <a:t>donde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SAD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parece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estar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tomando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un</a:t>
            </a:r>
            <a:r>
              <a:rPr sz="1800" spc="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reciente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1E1E1E"/>
                </a:solidFill>
                <a:latin typeface="Verdana"/>
                <a:cs typeface="Verdana"/>
              </a:rPr>
              <a:t>e</a:t>
            </a:r>
            <a:r>
              <a:rPr sz="18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inusitado</a:t>
            </a:r>
            <a:r>
              <a:rPr sz="18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1E1E1E"/>
                </a:solidFill>
                <a:latin typeface="Verdana"/>
                <a:cs typeface="Verdana"/>
              </a:rPr>
              <a:t>interés,</a:t>
            </a:r>
            <a:r>
              <a:rPr sz="1800" spc="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tal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vez</a:t>
            </a:r>
            <a:r>
              <a:rPr sz="18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derivado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los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efectos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1E1E1E"/>
                </a:solidFill>
                <a:latin typeface="Verdana"/>
                <a:cs typeface="Verdana"/>
              </a:rPr>
              <a:t>adversos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que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pandemia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1E1E1E"/>
                </a:solidFill>
                <a:latin typeface="Verdana"/>
                <a:cs typeface="Verdana"/>
              </a:rPr>
              <a:t>COVID-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19</a:t>
            </a:r>
            <a:r>
              <a:rPr sz="18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1E1E1E"/>
                </a:solidFill>
                <a:latin typeface="Verdana"/>
                <a:cs typeface="Verdana"/>
              </a:rPr>
              <a:t>trajo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aparejados,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8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facilitando</a:t>
            </a:r>
            <a:r>
              <a:rPr sz="18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8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1E1E1E"/>
                </a:solidFill>
                <a:latin typeface="Verdana"/>
                <a:cs typeface="Verdana"/>
              </a:rPr>
              <a:t>inversión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1E1E1E"/>
                </a:solidFill>
                <a:latin typeface="Verdana"/>
                <a:cs typeface="Verdana"/>
              </a:rPr>
              <a:t>extranjera</a:t>
            </a:r>
            <a:r>
              <a:rPr sz="18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1E1E1E"/>
                </a:solidFill>
                <a:latin typeface="Verdana"/>
                <a:cs typeface="Verdana"/>
              </a:rPr>
              <a:t>como </a:t>
            </a:r>
            <a:r>
              <a:rPr sz="1800" dirty="0">
                <a:solidFill>
                  <a:srgbClr val="1E1E1E"/>
                </a:solidFill>
                <a:latin typeface="Verdana"/>
                <a:cs typeface="Verdana"/>
              </a:rPr>
              <a:t>forma</a:t>
            </a:r>
            <a:r>
              <a:rPr sz="1800" spc="2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800" spc="-1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1E1E1E"/>
                </a:solidFill>
                <a:latin typeface="Verdana"/>
                <a:cs typeface="Verdana"/>
              </a:rPr>
              <a:t>mitigar</a:t>
            </a:r>
            <a:r>
              <a:rPr sz="18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1E1E1E"/>
                </a:solidFill>
                <a:latin typeface="Verdana"/>
                <a:cs typeface="Verdana"/>
              </a:rPr>
              <a:t>los</a:t>
            </a:r>
            <a:r>
              <a:rPr sz="1800" spc="-1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1E1E1E"/>
                </a:solidFill>
                <a:latin typeface="Verdana"/>
                <a:cs typeface="Verdana"/>
              </a:rPr>
              <a:t>mismos.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135" y="1362582"/>
            <a:ext cx="5175885" cy="105791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>
              <a:lnSpc>
                <a:spcPct val="91700"/>
              </a:lnSpc>
              <a:spcBef>
                <a:spcPts val="545"/>
              </a:spcBef>
            </a:pPr>
            <a:r>
              <a:rPr spc="-350" dirty="0"/>
              <a:t>DIFERENCIAS</a:t>
            </a:r>
            <a:r>
              <a:rPr spc="-405" dirty="0"/>
              <a:t> </a:t>
            </a:r>
            <a:r>
              <a:rPr sz="2700" spc="-325" dirty="0"/>
              <a:t>ENTRE </a:t>
            </a:r>
            <a:r>
              <a:rPr sz="2700" spc="-80" dirty="0"/>
              <a:t>ASOCIACIONES</a:t>
            </a:r>
            <a:r>
              <a:rPr sz="2700" spc="-105" dirty="0"/>
              <a:t> </a:t>
            </a:r>
            <a:r>
              <a:rPr sz="2700" spc="-245" dirty="0"/>
              <a:t>CIVILES</a:t>
            </a:r>
            <a:r>
              <a:rPr sz="2700" spc="-100" dirty="0"/>
              <a:t> </a:t>
            </a:r>
            <a:r>
              <a:rPr sz="2700" spc="-150" dirty="0"/>
              <a:t>Y</a:t>
            </a:r>
            <a:r>
              <a:rPr sz="2700" spc="-15" dirty="0"/>
              <a:t> </a:t>
            </a:r>
            <a:r>
              <a:rPr sz="2700" spc="-85" dirty="0"/>
              <a:t>SADS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246379" y="3186916"/>
            <a:ext cx="13514705" cy="444182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80"/>
              </a:spcBef>
            </a:pPr>
            <a:r>
              <a:rPr sz="1600" b="1" spc="-114" dirty="0">
                <a:latin typeface="Tahoma"/>
                <a:cs typeface="Tahoma"/>
              </a:rPr>
              <a:t>Fin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no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5" dirty="0">
                <a:latin typeface="Tahoma"/>
                <a:cs typeface="Tahoma"/>
              </a:rPr>
              <a:t>lucrativo:</a:t>
            </a:r>
            <a:r>
              <a:rPr sz="1600" b="1" spc="-5" dirty="0">
                <a:latin typeface="Tahoma"/>
                <a:cs typeface="Tahoma"/>
              </a:rPr>
              <a:t> </a:t>
            </a:r>
            <a:r>
              <a:rPr sz="1600" spc="-65" dirty="0">
                <a:latin typeface="Verdana"/>
                <a:cs typeface="Verdana"/>
              </a:rPr>
              <a:t>las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asociaciones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civiles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están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70" dirty="0">
                <a:latin typeface="Verdana"/>
                <a:cs typeface="Verdana"/>
              </a:rPr>
              <a:t>abocadas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desarrollo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140" dirty="0">
                <a:latin typeface="Verdana"/>
                <a:cs typeface="Verdana"/>
              </a:rPr>
              <a:t>su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objeto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social,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cambio,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70" dirty="0">
                <a:latin typeface="Verdana"/>
                <a:cs typeface="Verdana"/>
              </a:rPr>
              <a:t>las </a:t>
            </a:r>
            <a:r>
              <a:rPr sz="1600" spc="-55" dirty="0">
                <a:latin typeface="Verdana"/>
                <a:cs typeface="Verdana"/>
              </a:rPr>
              <a:t>Sados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además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búsqueda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580"/>
              </a:spcBef>
            </a:pPr>
            <a:r>
              <a:rPr sz="1600" dirty="0">
                <a:latin typeface="Verdana"/>
                <a:cs typeface="Verdana"/>
              </a:rPr>
              <a:t>deportiva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buscan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obtención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un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rendimiento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económico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775"/>
              </a:spcBef>
            </a:pPr>
            <a:r>
              <a:rPr sz="1600" b="1" dirty="0">
                <a:latin typeface="Tahoma"/>
                <a:cs typeface="Tahoma"/>
              </a:rPr>
              <a:t>Aspecto</a:t>
            </a:r>
            <a:r>
              <a:rPr sz="1600" b="1" spc="-5" dirty="0">
                <a:latin typeface="Tahoma"/>
                <a:cs typeface="Tahoma"/>
              </a:rPr>
              <a:t> </a:t>
            </a:r>
            <a:r>
              <a:rPr sz="1600" b="1" spc="-30" dirty="0">
                <a:latin typeface="Tahoma"/>
                <a:cs typeface="Tahoma"/>
              </a:rPr>
              <a:t>Social: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spc="-55" dirty="0">
                <a:latin typeface="Verdana"/>
                <a:cs typeface="Verdana"/>
              </a:rPr>
              <a:t>un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club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deportivo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siendo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una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Asociación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civil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95" dirty="0">
                <a:latin typeface="Verdana"/>
                <a:cs typeface="Verdana"/>
              </a:rPr>
              <a:t>y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-125" dirty="0">
                <a:latin typeface="Verdana"/>
                <a:cs typeface="Verdana"/>
              </a:rPr>
              <a:t>sin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75" dirty="0">
                <a:latin typeface="Verdana"/>
                <a:cs typeface="Verdana"/>
              </a:rPr>
              <a:t>fines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lucro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está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manos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95" dirty="0">
                <a:latin typeface="Verdana"/>
                <a:cs typeface="Verdana"/>
              </a:rPr>
              <a:t> los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socios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lo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forman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75" dirty="0">
                <a:latin typeface="Verdana"/>
                <a:cs typeface="Verdana"/>
              </a:rPr>
              <a:t>o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que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lo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han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575"/>
              </a:spcBef>
            </a:pPr>
            <a:r>
              <a:rPr sz="1600" dirty="0">
                <a:latin typeface="Verdana"/>
                <a:cs typeface="Verdana"/>
              </a:rPr>
              <a:t>creado,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65" dirty="0">
                <a:latin typeface="Verdana"/>
                <a:cs typeface="Verdana"/>
              </a:rPr>
              <a:t>las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150" dirty="0">
                <a:latin typeface="Verdana"/>
                <a:cs typeface="Verdana"/>
              </a:rPr>
              <a:t>SADs</a:t>
            </a:r>
            <a:r>
              <a:rPr sz="1600" spc="45" dirty="0">
                <a:latin typeface="Verdana"/>
                <a:cs typeface="Verdana"/>
              </a:rPr>
              <a:t> </a:t>
            </a:r>
            <a:r>
              <a:rPr sz="1600" spc="-70" dirty="0">
                <a:latin typeface="Verdana"/>
                <a:cs typeface="Verdana"/>
              </a:rPr>
              <a:t>se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encuentran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conformado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por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85" dirty="0">
                <a:latin typeface="Verdana"/>
                <a:cs typeface="Verdana"/>
              </a:rPr>
              <a:t>los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propietarios,</a:t>
            </a:r>
            <a:r>
              <a:rPr sz="1600" spc="-1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llamados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accionistas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50" dirty="0">
                <a:latin typeface="Verdana"/>
                <a:cs typeface="Verdana"/>
              </a:rPr>
              <a:t>que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buscan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rentabilidad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del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negocio.</a:t>
            </a:r>
            <a:endParaRPr sz="1600">
              <a:latin typeface="Verdana"/>
              <a:cs typeface="Verdana"/>
            </a:endParaRPr>
          </a:p>
          <a:p>
            <a:pPr marL="12700" marR="5080" algn="just">
              <a:lnSpc>
                <a:spcPct val="130100"/>
              </a:lnSpc>
              <a:spcBef>
                <a:spcPts val="1200"/>
              </a:spcBef>
            </a:pPr>
            <a:r>
              <a:rPr sz="1600" b="1" spc="-15" dirty="0">
                <a:latin typeface="Tahoma"/>
                <a:cs typeface="Tahoma"/>
              </a:rPr>
              <a:t>Órgano,</a:t>
            </a:r>
            <a:r>
              <a:rPr sz="1600" b="1" spc="40" dirty="0">
                <a:latin typeface="Tahoma"/>
                <a:cs typeface="Tahoma"/>
              </a:rPr>
              <a:t> </a:t>
            </a:r>
            <a:r>
              <a:rPr sz="1600" b="1" spc="-25" dirty="0">
                <a:latin typeface="Tahoma"/>
                <a:cs typeface="Tahoma"/>
              </a:rPr>
              <a:t>toma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50" dirty="0">
                <a:latin typeface="Tahoma"/>
                <a:cs typeface="Tahoma"/>
              </a:rPr>
              <a:t>de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-20" dirty="0">
                <a:latin typeface="Tahoma"/>
                <a:cs typeface="Tahoma"/>
              </a:rPr>
              <a:t>decisiones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y</a:t>
            </a:r>
            <a:r>
              <a:rPr sz="1600" b="1" spc="-15" dirty="0">
                <a:latin typeface="Tahoma"/>
                <a:cs typeface="Tahoma"/>
              </a:rPr>
              <a:t> </a:t>
            </a:r>
            <a:r>
              <a:rPr sz="1600" b="1" spc="-40" dirty="0">
                <a:latin typeface="Tahoma"/>
                <a:cs typeface="Tahoma"/>
              </a:rPr>
              <a:t>remuneraciones:</a:t>
            </a:r>
            <a:r>
              <a:rPr sz="1600" b="1" spc="60" dirty="0">
                <a:latin typeface="Tahoma"/>
                <a:cs typeface="Tahoma"/>
              </a:rPr>
              <a:t> </a:t>
            </a:r>
            <a:r>
              <a:rPr sz="1600" spc="5" dirty="0">
                <a:latin typeface="Verdana"/>
                <a:cs typeface="Verdana"/>
              </a:rPr>
              <a:t>Asamblea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socios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95" dirty="0">
                <a:latin typeface="Verdana"/>
                <a:cs typeface="Verdana"/>
              </a:rPr>
              <a:t>y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una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Junta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Directiva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que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desempeñan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gratuitamente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65" dirty="0">
                <a:latin typeface="Verdana"/>
                <a:cs typeface="Verdana"/>
              </a:rPr>
              <a:t>sus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cargos,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80" dirty="0">
                <a:latin typeface="Verdana"/>
                <a:cs typeface="Verdana"/>
              </a:rPr>
              <a:t>así</a:t>
            </a:r>
            <a:r>
              <a:rPr sz="1600" spc="-95" dirty="0">
                <a:latin typeface="Verdana"/>
                <a:cs typeface="Verdana"/>
              </a:rPr>
              <a:t> mismo,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-75" dirty="0">
                <a:latin typeface="Verdana"/>
                <a:cs typeface="Verdana"/>
              </a:rPr>
              <a:t>las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decisiones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75" dirty="0">
                <a:latin typeface="Verdana"/>
                <a:cs typeface="Verdana"/>
              </a:rPr>
              <a:t>son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tomadas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por</a:t>
            </a:r>
            <a:r>
              <a:rPr sz="1600" spc="-155" dirty="0">
                <a:latin typeface="Verdana"/>
                <a:cs typeface="Verdana"/>
              </a:rPr>
              <a:t> </a:t>
            </a:r>
            <a:r>
              <a:rPr sz="1600" spc="-80" dirty="0">
                <a:latin typeface="Verdana"/>
                <a:cs typeface="Verdana"/>
              </a:rPr>
              <a:t>los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socios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75" dirty="0">
                <a:latin typeface="Verdana"/>
                <a:cs typeface="Verdana"/>
              </a:rPr>
              <a:t>con</a:t>
            </a:r>
            <a:r>
              <a:rPr sz="1600" spc="-125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derecho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participación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95" dirty="0">
                <a:latin typeface="Verdana"/>
                <a:cs typeface="Verdana"/>
              </a:rPr>
              <a:t>y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75" dirty="0">
                <a:latin typeface="Verdana"/>
                <a:cs typeface="Verdana"/>
              </a:rPr>
              <a:t>con</a:t>
            </a:r>
            <a:r>
              <a:rPr sz="1600" spc="-15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igualdad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votos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en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Asamblea,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55" dirty="0">
                <a:latin typeface="Verdana"/>
                <a:cs typeface="Verdana"/>
              </a:rPr>
              <a:t> </a:t>
            </a:r>
            <a:r>
              <a:rPr sz="1600" spc="-65" dirty="0">
                <a:latin typeface="Verdana"/>
                <a:cs typeface="Verdana"/>
              </a:rPr>
              <a:t>las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35" dirty="0">
                <a:latin typeface="Verdana"/>
                <a:cs typeface="Verdana"/>
              </a:rPr>
              <a:t>SADs</a:t>
            </a:r>
            <a:r>
              <a:rPr sz="1600" spc="-150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tenemos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-65" dirty="0">
                <a:latin typeface="Verdana"/>
                <a:cs typeface="Verdana"/>
              </a:rPr>
              <a:t>las</a:t>
            </a:r>
            <a:r>
              <a:rPr sz="1600" spc="40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Juntas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4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Accionistas</a:t>
            </a:r>
            <a:r>
              <a:rPr sz="1600" spc="40" dirty="0">
                <a:latin typeface="Verdana"/>
                <a:cs typeface="Verdana"/>
              </a:rPr>
              <a:t> </a:t>
            </a:r>
            <a:r>
              <a:rPr sz="1600" spc="75" dirty="0">
                <a:latin typeface="Verdana"/>
                <a:cs typeface="Verdana"/>
              </a:rPr>
              <a:t>con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votaciones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conformidad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130" dirty="0">
                <a:latin typeface="Verdana"/>
                <a:cs typeface="Verdana"/>
              </a:rPr>
              <a:t>a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spc="-160" dirty="0">
                <a:latin typeface="Verdana"/>
                <a:cs typeface="Verdana"/>
              </a:rPr>
              <a:t>sus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participaciones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accionarias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spc="-95" dirty="0">
                <a:latin typeface="Verdana"/>
                <a:cs typeface="Verdana"/>
              </a:rPr>
              <a:t>y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un</a:t>
            </a:r>
            <a:r>
              <a:rPr sz="1600" spc="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Consejo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45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Administración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elegido</a:t>
            </a:r>
            <a:r>
              <a:rPr sz="1600" spc="-19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por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-80" dirty="0">
                <a:latin typeface="Verdana"/>
                <a:cs typeface="Verdana"/>
              </a:rPr>
              <a:t>los</a:t>
            </a:r>
            <a:r>
              <a:rPr sz="1600" spc="-17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accionistas.</a:t>
            </a:r>
            <a:r>
              <a:rPr sz="1600" spc="-195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Miembros</a:t>
            </a:r>
            <a:r>
              <a:rPr sz="1600" spc="-20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posiblemente</a:t>
            </a:r>
            <a:r>
              <a:rPr sz="1600" spc="-185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remunerados.</a:t>
            </a:r>
            <a:endParaRPr sz="1600">
              <a:latin typeface="Verdana"/>
              <a:cs typeface="Verdana"/>
            </a:endParaRPr>
          </a:p>
          <a:p>
            <a:pPr marL="12700" marR="7620" algn="just">
              <a:lnSpc>
                <a:spcPct val="130100"/>
              </a:lnSpc>
              <a:spcBef>
                <a:spcPts val="1200"/>
              </a:spcBef>
            </a:pPr>
            <a:r>
              <a:rPr sz="1600" b="1" spc="-25" dirty="0">
                <a:latin typeface="Tahoma"/>
                <a:cs typeface="Tahoma"/>
              </a:rPr>
              <a:t>Responsabilidad</a:t>
            </a:r>
            <a:r>
              <a:rPr sz="1600" b="1" spc="-35" dirty="0">
                <a:latin typeface="Tahoma"/>
                <a:cs typeface="Tahoma"/>
              </a:rPr>
              <a:t> </a:t>
            </a:r>
            <a:r>
              <a:rPr sz="1600" b="1" spc="50" dirty="0">
                <a:latin typeface="Tahoma"/>
                <a:cs typeface="Tahoma"/>
              </a:rPr>
              <a:t>de</a:t>
            </a:r>
            <a:r>
              <a:rPr sz="1600" b="1" spc="4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los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30" dirty="0">
                <a:latin typeface="Tahoma"/>
                <a:cs typeface="Tahoma"/>
              </a:rPr>
              <a:t>miembros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50" dirty="0">
                <a:latin typeface="Tahoma"/>
                <a:cs typeface="Tahoma"/>
              </a:rPr>
              <a:t>de</a:t>
            </a:r>
            <a:r>
              <a:rPr sz="1600" b="1" spc="4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la</a:t>
            </a:r>
            <a:r>
              <a:rPr sz="1600" b="1" spc="40" dirty="0">
                <a:latin typeface="Tahoma"/>
                <a:cs typeface="Tahoma"/>
              </a:rPr>
              <a:t> </a:t>
            </a:r>
            <a:r>
              <a:rPr sz="1600" b="1" spc="-35" dirty="0">
                <a:latin typeface="Tahoma"/>
                <a:cs typeface="Tahoma"/>
              </a:rPr>
              <a:t>Junta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30" dirty="0">
                <a:latin typeface="Tahoma"/>
                <a:cs typeface="Tahoma"/>
              </a:rPr>
              <a:t>Directiva</a:t>
            </a:r>
            <a:r>
              <a:rPr sz="1600" b="1" spc="40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y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del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Consejo</a:t>
            </a:r>
            <a:r>
              <a:rPr sz="1600" b="1" spc="40" dirty="0">
                <a:latin typeface="Tahoma"/>
                <a:cs typeface="Tahoma"/>
              </a:rPr>
              <a:t> </a:t>
            </a:r>
            <a:r>
              <a:rPr sz="1600" b="1" spc="55" dirty="0">
                <a:latin typeface="Tahoma"/>
                <a:cs typeface="Tahoma"/>
              </a:rPr>
              <a:t>de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45" dirty="0">
                <a:latin typeface="Tahoma"/>
                <a:cs typeface="Tahoma"/>
              </a:rPr>
              <a:t>Administración: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spc="-100" dirty="0">
                <a:latin typeface="Verdana"/>
                <a:cs typeface="Verdana"/>
              </a:rPr>
              <a:t>Los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miembros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las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asociaciones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30" dirty="0">
                <a:latin typeface="Verdana"/>
                <a:cs typeface="Verdana"/>
              </a:rPr>
              <a:t>sin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-70" dirty="0">
                <a:latin typeface="Verdana"/>
                <a:cs typeface="Verdana"/>
              </a:rPr>
              <a:t>fines </a:t>
            </a:r>
            <a:r>
              <a:rPr sz="1600" spc="45" dirty="0">
                <a:latin typeface="Verdana"/>
                <a:cs typeface="Verdana"/>
              </a:rPr>
              <a:t>de </a:t>
            </a:r>
            <a:r>
              <a:rPr sz="1600" dirty="0">
                <a:latin typeface="Verdana"/>
                <a:cs typeface="Verdana"/>
              </a:rPr>
              <a:t>lucro</a:t>
            </a:r>
            <a:r>
              <a:rPr sz="1600" spc="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responderán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mancomunadamente</a:t>
            </a:r>
            <a:r>
              <a:rPr sz="1600" spc="5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los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resultados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económicos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negativos,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las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-114" dirty="0">
                <a:latin typeface="Verdana"/>
                <a:cs typeface="Verdana"/>
              </a:rPr>
              <a:t>SADs</a:t>
            </a:r>
            <a:r>
              <a:rPr sz="1600" spc="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tienen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capital</a:t>
            </a:r>
            <a:r>
              <a:rPr sz="1600" spc="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social</a:t>
            </a:r>
            <a:r>
              <a:rPr sz="1600" spc="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que</a:t>
            </a:r>
            <a:r>
              <a:rPr sz="1600" spc="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va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responder </a:t>
            </a:r>
            <a:r>
              <a:rPr sz="1600" spc="-20" dirty="0">
                <a:latin typeface="Verdana"/>
                <a:cs typeface="Verdana"/>
              </a:rPr>
              <a:t>por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65" dirty="0">
                <a:latin typeface="Verdana"/>
                <a:cs typeface="Verdana"/>
              </a:rPr>
              <a:t>las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deudas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derivadas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gestión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administrativa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del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club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75" dirty="0">
                <a:latin typeface="Verdana"/>
                <a:cs typeface="Verdana"/>
              </a:rPr>
              <a:t>con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responsabilidad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-85" dirty="0">
                <a:latin typeface="Verdana"/>
                <a:cs typeface="Verdana"/>
              </a:rPr>
              <a:t> los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accionistas.</a:t>
            </a:r>
            <a:endParaRPr sz="16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775"/>
              </a:spcBef>
            </a:pPr>
            <a:r>
              <a:rPr sz="1600" b="1" spc="-90" dirty="0">
                <a:latin typeface="Tahoma"/>
                <a:cs typeface="Tahoma"/>
              </a:rPr>
              <a:t>Otros: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dirty="0">
                <a:latin typeface="Verdana"/>
                <a:cs typeface="Verdana"/>
              </a:rPr>
              <a:t>Sociedades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Anónimas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Deportivos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-175" dirty="0">
                <a:latin typeface="Verdana"/>
                <a:cs typeface="Verdana"/>
              </a:rPr>
              <a:t>si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0" dirty="0">
                <a:latin typeface="Verdana"/>
                <a:cs typeface="Verdana"/>
              </a:rPr>
              <a:t>pueden</a:t>
            </a:r>
            <a:r>
              <a:rPr sz="1600" spc="-135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cotizar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Bolsa.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83680" y="198120"/>
            <a:ext cx="7440168" cy="272186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4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2494" rIns="0" bIns="0" rtlCol="0">
            <a:spAutoFit/>
          </a:bodyPr>
          <a:lstStyle/>
          <a:p>
            <a:pPr marL="1299210">
              <a:lnSpc>
                <a:spcPct val="100000"/>
              </a:lnSpc>
              <a:spcBef>
                <a:spcPts val="120"/>
              </a:spcBef>
            </a:pPr>
            <a:r>
              <a:rPr spc="-150" dirty="0"/>
              <a:t>REGULACION</a:t>
            </a:r>
            <a:r>
              <a:rPr spc="-135" dirty="0"/>
              <a:t> </a:t>
            </a:r>
            <a:r>
              <a:rPr spc="-10" dirty="0"/>
              <a:t>COMPARADA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347" y="2531491"/>
            <a:ext cx="13511530" cy="414083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05"/>
              </a:spcBef>
            </a:pP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2600" spc="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65" dirty="0">
                <a:solidFill>
                  <a:srgbClr val="1E1E1E"/>
                </a:solidFill>
                <a:latin typeface="Verdana"/>
                <a:cs typeface="Verdana"/>
              </a:rPr>
              <a:t>análisis</a:t>
            </a:r>
            <a:r>
              <a:rPr sz="2600" spc="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2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las</a:t>
            </a:r>
            <a:r>
              <a:rPr sz="26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regulaciones</a:t>
            </a:r>
            <a:r>
              <a:rPr sz="2600" spc="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80" dirty="0">
                <a:solidFill>
                  <a:srgbClr val="1E1E1E"/>
                </a:solidFill>
                <a:latin typeface="Verdana"/>
                <a:cs typeface="Verdana"/>
              </a:rPr>
              <a:t>existentes</a:t>
            </a:r>
            <a:r>
              <a:rPr sz="2600" spc="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600" spc="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65" dirty="0">
                <a:solidFill>
                  <a:srgbClr val="1E1E1E"/>
                </a:solidFill>
                <a:latin typeface="Verdana"/>
                <a:cs typeface="Verdana"/>
              </a:rPr>
              <a:t>Italia,</a:t>
            </a:r>
            <a:r>
              <a:rPr sz="26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Francia, </a:t>
            </a:r>
            <a:r>
              <a:rPr sz="2600" spc="-70" dirty="0">
                <a:solidFill>
                  <a:srgbClr val="1E1E1E"/>
                </a:solidFill>
                <a:latin typeface="Verdana"/>
                <a:cs typeface="Verdana"/>
              </a:rPr>
              <a:t>Inglaterra,</a:t>
            </a:r>
            <a:r>
              <a:rPr sz="26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Alemania, Chile,</a:t>
            </a:r>
            <a:r>
              <a:rPr sz="2600" spc="-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85" dirty="0">
                <a:solidFill>
                  <a:srgbClr val="1E1E1E"/>
                </a:solidFill>
                <a:latin typeface="Verdana"/>
                <a:cs typeface="Verdana"/>
              </a:rPr>
              <a:t>Perú,</a:t>
            </a:r>
            <a:r>
              <a:rPr sz="26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85" dirty="0">
                <a:solidFill>
                  <a:srgbClr val="1E1E1E"/>
                </a:solidFill>
                <a:latin typeface="Verdana"/>
                <a:cs typeface="Verdana"/>
              </a:rPr>
              <a:t>Brasil,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Argentina,</a:t>
            </a:r>
            <a:r>
              <a:rPr sz="26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50" dirty="0">
                <a:solidFill>
                  <a:srgbClr val="1E1E1E"/>
                </a:solidFill>
                <a:latin typeface="Verdana"/>
                <a:cs typeface="Verdana"/>
              </a:rPr>
              <a:t>Uruguay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25" dirty="0">
                <a:solidFill>
                  <a:srgbClr val="1E1E1E"/>
                </a:solidFill>
                <a:latin typeface="Verdana"/>
                <a:cs typeface="Verdana"/>
              </a:rPr>
              <a:t>EEUU</a:t>
            </a:r>
            <a:r>
              <a:rPr sz="2600" spc="-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podemos concluir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65" dirty="0">
                <a:solidFill>
                  <a:srgbClr val="1E1E1E"/>
                </a:solidFill>
                <a:latin typeface="Verdana"/>
                <a:cs typeface="Verdana"/>
              </a:rPr>
              <a:t>que</a:t>
            </a:r>
            <a:r>
              <a:rPr sz="26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todos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ellos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existe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posibilidad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spc="12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spc="65" dirty="0">
                <a:solidFill>
                  <a:srgbClr val="1E1E1E"/>
                </a:solidFill>
                <a:latin typeface="Verdana"/>
                <a:cs typeface="Verdana"/>
              </a:rPr>
              <a:t>que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Clubes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deportivos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se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estructuren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spc="20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través</a:t>
            </a:r>
            <a:r>
              <a:rPr sz="2600" spc="-1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spc="90" dirty="0">
                <a:solidFill>
                  <a:srgbClr val="1E1E1E"/>
                </a:solidFill>
                <a:latin typeface="Verdana"/>
                <a:cs typeface="Verdana"/>
              </a:rPr>
              <a:t>de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Sociedades</a:t>
            </a:r>
            <a:r>
              <a:rPr sz="2600" spc="-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4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-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Capital,</a:t>
            </a:r>
            <a:r>
              <a:rPr sz="2600" spc="-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6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algunos</a:t>
            </a:r>
            <a:r>
              <a:rPr sz="2600" spc="-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casos</a:t>
            </a:r>
            <a:r>
              <a:rPr sz="2600" spc="-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4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-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manera</a:t>
            </a:r>
            <a:r>
              <a:rPr sz="2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obligatoria</a:t>
            </a:r>
            <a:r>
              <a:rPr sz="2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70" dirty="0">
                <a:solidFill>
                  <a:srgbClr val="1E1E1E"/>
                </a:solidFill>
                <a:latin typeface="Verdana"/>
                <a:cs typeface="Verdana"/>
              </a:rPr>
              <a:t>(España)</a:t>
            </a:r>
            <a:r>
              <a:rPr sz="2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6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otras </a:t>
            </a:r>
            <a:r>
              <a:rPr sz="2600" spc="12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5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manera</a:t>
            </a:r>
            <a:r>
              <a:rPr sz="2600" spc="5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55" dirty="0">
                <a:solidFill>
                  <a:srgbClr val="1E1E1E"/>
                </a:solidFill>
                <a:latin typeface="Verdana"/>
                <a:cs typeface="Verdana"/>
              </a:rPr>
              <a:t>opcional</a:t>
            </a:r>
            <a:r>
              <a:rPr sz="2600" spc="5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10" dirty="0">
                <a:solidFill>
                  <a:srgbClr val="1E1E1E"/>
                </a:solidFill>
                <a:latin typeface="Verdana"/>
                <a:cs typeface="Verdana"/>
              </a:rPr>
              <a:t>como</a:t>
            </a:r>
            <a:r>
              <a:rPr sz="2600" spc="509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por</a:t>
            </a:r>
            <a:r>
              <a:rPr sz="2600" spc="5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ejemplo</a:t>
            </a:r>
            <a:r>
              <a:rPr sz="2600" spc="5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Uruguay,</a:t>
            </a:r>
            <a:r>
              <a:rPr sz="2600" spc="5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salvo</a:t>
            </a:r>
            <a:r>
              <a:rPr sz="2600" spc="5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2600" spc="5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70" dirty="0">
                <a:solidFill>
                  <a:srgbClr val="1E1E1E"/>
                </a:solidFill>
                <a:latin typeface="Verdana"/>
                <a:cs typeface="Verdana"/>
              </a:rPr>
              <a:t>caso</a:t>
            </a:r>
            <a:r>
              <a:rPr sz="2600" spc="5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2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5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Argentina </a:t>
            </a:r>
            <a:r>
              <a:rPr sz="2600" spc="95" dirty="0">
                <a:solidFill>
                  <a:srgbClr val="1E1E1E"/>
                </a:solidFill>
                <a:latin typeface="Verdana"/>
                <a:cs typeface="Verdana"/>
              </a:rPr>
              <a:t>donde</a:t>
            </a:r>
            <a:r>
              <a:rPr sz="2600" spc="-229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85" dirty="0">
                <a:solidFill>
                  <a:srgbClr val="1E1E1E"/>
                </a:solidFill>
                <a:latin typeface="Verdana"/>
                <a:cs typeface="Verdana"/>
              </a:rPr>
              <a:t>se</a:t>
            </a:r>
            <a:r>
              <a:rPr sz="2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encuentra</a:t>
            </a:r>
            <a:r>
              <a:rPr sz="2600" spc="-1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45" dirty="0">
                <a:solidFill>
                  <a:srgbClr val="1E1E1E"/>
                </a:solidFill>
                <a:latin typeface="Verdana"/>
                <a:cs typeface="Verdana"/>
              </a:rPr>
              <a:t>expresamente</a:t>
            </a:r>
            <a:r>
              <a:rPr sz="26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prohibido</a:t>
            </a:r>
            <a:r>
              <a:rPr sz="2600" spc="-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tanto</a:t>
            </a:r>
            <a:r>
              <a:rPr sz="2600" spc="-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65" dirty="0">
                <a:solidFill>
                  <a:srgbClr val="1E1E1E"/>
                </a:solidFill>
                <a:latin typeface="Verdana"/>
                <a:cs typeface="Verdana"/>
              </a:rPr>
              <a:t>estatutaria</a:t>
            </a:r>
            <a:r>
              <a:rPr sz="2600" spc="-1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05" dirty="0">
                <a:solidFill>
                  <a:srgbClr val="1E1E1E"/>
                </a:solidFill>
                <a:latin typeface="Verdana"/>
                <a:cs typeface="Verdana"/>
              </a:rPr>
              <a:t>como</a:t>
            </a:r>
            <a:r>
              <a:rPr sz="2600" spc="-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legalmente</a:t>
            </a:r>
            <a:r>
              <a:rPr sz="26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la </a:t>
            </a:r>
            <a:r>
              <a:rPr sz="2600" spc="65" dirty="0">
                <a:solidFill>
                  <a:srgbClr val="1E1E1E"/>
                </a:solidFill>
                <a:latin typeface="Verdana"/>
                <a:cs typeface="Verdana"/>
              </a:rPr>
              <a:t>aplicación  </a:t>
            </a:r>
            <a:r>
              <a:rPr sz="2600" spc="12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5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esta</a:t>
            </a:r>
            <a:r>
              <a:rPr sz="2600" spc="6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figura</a:t>
            </a:r>
            <a:r>
              <a:rPr sz="2600" spc="6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pudiendo</a:t>
            </a:r>
            <a:r>
              <a:rPr sz="2600" spc="6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únicamente</a:t>
            </a:r>
            <a:r>
              <a:rPr sz="2600" spc="8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estructurarse</a:t>
            </a:r>
            <a:r>
              <a:rPr sz="2600" spc="7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spc="20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2600" spc="7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través</a:t>
            </a:r>
            <a:r>
              <a:rPr sz="2600" spc="7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600" spc="100" dirty="0">
                <a:solidFill>
                  <a:srgbClr val="1E1E1E"/>
                </a:solidFill>
                <a:latin typeface="Verdana"/>
                <a:cs typeface="Verdana"/>
              </a:rPr>
              <a:t>de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Asociaciones</a:t>
            </a:r>
            <a:r>
              <a:rPr sz="2600" spc="-1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90" dirty="0">
                <a:solidFill>
                  <a:srgbClr val="1E1E1E"/>
                </a:solidFill>
                <a:latin typeface="Verdana"/>
                <a:cs typeface="Verdana"/>
              </a:rPr>
              <a:t>Civiles</a:t>
            </a:r>
            <a:r>
              <a:rPr sz="26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00" dirty="0">
                <a:solidFill>
                  <a:srgbClr val="1E1E1E"/>
                </a:solidFill>
                <a:latin typeface="Verdana"/>
                <a:cs typeface="Verdana"/>
              </a:rPr>
              <a:t>sin</a:t>
            </a:r>
            <a:r>
              <a:rPr sz="2600" spc="-1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20" dirty="0">
                <a:solidFill>
                  <a:srgbClr val="1E1E1E"/>
                </a:solidFill>
                <a:latin typeface="Verdana"/>
                <a:cs typeface="Verdana"/>
              </a:rPr>
              <a:t>fines</a:t>
            </a:r>
            <a:r>
              <a:rPr sz="26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4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-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lucro.</a:t>
            </a:r>
            <a:endParaRPr sz="2600">
              <a:latin typeface="Verdana"/>
              <a:cs typeface="Verdana"/>
            </a:endParaRPr>
          </a:p>
          <a:p>
            <a:pPr marL="12700" marR="8255" algn="just">
              <a:lnSpc>
                <a:spcPct val="90000"/>
              </a:lnSpc>
              <a:spcBef>
                <a:spcPts val="1200"/>
              </a:spcBef>
            </a:pPr>
            <a:r>
              <a:rPr sz="2600" spc="-75" dirty="0">
                <a:solidFill>
                  <a:srgbClr val="1E1E1E"/>
                </a:solidFill>
                <a:latin typeface="Verdana"/>
                <a:cs typeface="Verdana"/>
              </a:rPr>
              <a:t>Sin</a:t>
            </a:r>
            <a:r>
              <a:rPr sz="2600" spc="1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perjuicio</a:t>
            </a:r>
            <a:r>
              <a:rPr sz="26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25" dirty="0">
                <a:solidFill>
                  <a:srgbClr val="1E1E1E"/>
                </a:solidFill>
                <a:latin typeface="Verdana"/>
                <a:cs typeface="Verdana"/>
              </a:rPr>
              <a:t>de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lo</a:t>
            </a:r>
            <a:r>
              <a:rPr sz="2600" spc="1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anterior</a:t>
            </a:r>
            <a:r>
              <a:rPr sz="2600" spc="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esta</a:t>
            </a:r>
            <a:r>
              <a:rPr sz="2600" spc="1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presentación</a:t>
            </a:r>
            <a:r>
              <a:rPr sz="26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hará</a:t>
            </a:r>
            <a:r>
              <a:rPr sz="2600" spc="1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énfasis</a:t>
            </a:r>
            <a:r>
              <a:rPr sz="2600" spc="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principalmente</a:t>
            </a:r>
            <a:r>
              <a:rPr sz="26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600" spc="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los </a:t>
            </a:r>
            <a:r>
              <a:rPr sz="2600" spc="-75" dirty="0">
                <a:solidFill>
                  <a:srgbClr val="1E1E1E"/>
                </a:solidFill>
                <a:latin typeface="Verdana"/>
                <a:cs typeface="Verdana"/>
              </a:rPr>
              <a:t>desarrollos</a:t>
            </a:r>
            <a:r>
              <a:rPr sz="26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65" dirty="0">
                <a:solidFill>
                  <a:srgbClr val="1E1E1E"/>
                </a:solidFill>
                <a:latin typeface="Verdana"/>
                <a:cs typeface="Verdana"/>
              </a:rPr>
              <a:t>normativos</a:t>
            </a:r>
            <a:r>
              <a:rPr sz="26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4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6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Uruguay</a:t>
            </a:r>
            <a:r>
              <a:rPr sz="26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6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España</a:t>
            </a:r>
            <a:r>
              <a:rPr sz="2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por</a:t>
            </a:r>
            <a:r>
              <a:rPr sz="2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14" dirty="0">
                <a:solidFill>
                  <a:srgbClr val="1E1E1E"/>
                </a:solidFill>
                <a:latin typeface="Verdana"/>
                <a:cs typeface="Verdana"/>
              </a:rPr>
              <a:t>ser</a:t>
            </a:r>
            <a:r>
              <a:rPr sz="2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2</a:t>
            </a:r>
            <a:r>
              <a:rPr sz="26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países</a:t>
            </a:r>
            <a:r>
              <a:rPr sz="26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20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26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regulaciones</a:t>
            </a:r>
            <a:r>
              <a:rPr sz="2600" spc="-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110" dirty="0">
                <a:solidFill>
                  <a:srgbClr val="1E1E1E"/>
                </a:solidFill>
                <a:latin typeface="Verdana"/>
                <a:cs typeface="Verdana"/>
              </a:rPr>
              <a:t>de </a:t>
            </a:r>
            <a:r>
              <a:rPr sz="2600" spc="-25" dirty="0">
                <a:solidFill>
                  <a:srgbClr val="1E1E1E"/>
                </a:solidFill>
                <a:latin typeface="Verdana"/>
                <a:cs typeface="Verdana"/>
              </a:rPr>
              <a:t>características</a:t>
            </a:r>
            <a:r>
              <a:rPr sz="26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bien</a:t>
            </a:r>
            <a:r>
              <a:rPr sz="2600" spc="-1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20" dirty="0">
                <a:solidFill>
                  <a:srgbClr val="1E1E1E"/>
                </a:solidFill>
                <a:latin typeface="Verdana"/>
                <a:cs typeface="Verdana"/>
              </a:rPr>
              <a:t>diferenciadas,</a:t>
            </a:r>
            <a:r>
              <a:rPr sz="2600" spc="-1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además</a:t>
            </a:r>
            <a:r>
              <a:rPr sz="2600" spc="-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asentadas</a:t>
            </a:r>
            <a:r>
              <a:rPr sz="26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6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3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2600" spc="-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1E1E1E"/>
                </a:solidFill>
                <a:latin typeface="Verdana"/>
                <a:cs typeface="Verdana"/>
              </a:rPr>
              <a:t>tiempo.</a:t>
            </a:r>
            <a:endParaRPr sz="26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20588" y="451259"/>
            <a:ext cx="2026208" cy="178570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5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9796" rIns="0" bIns="0" rtlCol="0">
            <a:spAutoFit/>
          </a:bodyPr>
          <a:lstStyle/>
          <a:p>
            <a:pPr marL="840105">
              <a:lnSpc>
                <a:spcPts val="4910"/>
              </a:lnSpc>
              <a:spcBef>
                <a:spcPts val="120"/>
              </a:spcBef>
            </a:pPr>
            <a:r>
              <a:rPr spc="-160" dirty="0"/>
              <a:t>REGULACION</a:t>
            </a:r>
            <a:r>
              <a:rPr spc="-110" dirty="0"/>
              <a:t> </a:t>
            </a:r>
            <a:r>
              <a:rPr spc="-10" dirty="0"/>
              <a:t>COMPARADA.</a:t>
            </a:r>
          </a:p>
          <a:p>
            <a:pPr marL="648335">
              <a:lnSpc>
                <a:spcPts val="4910"/>
              </a:lnSpc>
            </a:pPr>
            <a:r>
              <a:rPr spc="-95" dirty="0"/>
              <a:t>(Particularidades</a:t>
            </a:r>
            <a:r>
              <a:rPr spc="-110" dirty="0"/>
              <a:t> </a:t>
            </a:r>
            <a:r>
              <a:rPr spc="155" dirty="0"/>
              <a:t>de</a:t>
            </a:r>
            <a:r>
              <a:rPr spc="-200" dirty="0"/>
              <a:t> </a:t>
            </a:r>
            <a:r>
              <a:rPr spc="-30" dirty="0"/>
              <a:t>algunos</a:t>
            </a:r>
            <a:r>
              <a:rPr spc="-165" dirty="0"/>
              <a:t> </a:t>
            </a:r>
            <a:r>
              <a:rPr spc="-25" dirty="0"/>
              <a:t>países)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9838" y="2471368"/>
            <a:ext cx="9008745" cy="4401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marR="7620" indent="-228600" algn="r">
              <a:lnSpc>
                <a:spcPct val="118800"/>
              </a:lnSpc>
              <a:spcBef>
                <a:spcPts val="95"/>
              </a:spcBef>
            </a:pPr>
            <a:r>
              <a:rPr sz="1600" b="1" spc="-20" dirty="0">
                <a:solidFill>
                  <a:srgbClr val="1E1E1E"/>
                </a:solidFill>
                <a:latin typeface="Tahoma"/>
                <a:cs typeface="Tahoma"/>
              </a:rPr>
              <a:t>Francia:</a:t>
            </a:r>
            <a:r>
              <a:rPr sz="1600" b="1" spc="15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1600" spc="110" dirty="0">
                <a:solidFill>
                  <a:srgbClr val="1E1E1E"/>
                </a:solidFill>
                <a:latin typeface="Verdana"/>
                <a:cs typeface="Verdana"/>
              </a:rPr>
              <a:t>Code</a:t>
            </a:r>
            <a:r>
              <a:rPr sz="16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du</a:t>
            </a:r>
            <a:r>
              <a:rPr sz="16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90" dirty="0">
                <a:solidFill>
                  <a:srgbClr val="1E1E1E"/>
                </a:solidFill>
                <a:latin typeface="Verdana"/>
                <a:cs typeface="Verdana"/>
              </a:rPr>
              <a:t>Sport.</a:t>
            </a:r>
            <a:r>
              <a:rPr sz="1600" spc="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obligación</a:t>
            </a:r>
            <a:r>
              <a:rPr sz="16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8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55" dirty="0">
                <a:solidFill>
                  <a:srgbClr val="1E1E1E"/>
                </a:solidFill>
                <a:latin typeface="Verdana"/>
                <a:cs typeface="Verdana"/>
              </a:rPr>
              <a:t>constituir</a:t>
            </a:r>
            <a:r>
              <a:rPr sz="16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una</a:t>
            </a:r>
            <a:r>
              <a:rPr sz="16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Sociedad</a:t>
            </a:r>
            <a:r>
              <a:rPr sz="1600" spc="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se</a:t>
            </a:r>
            <a:r>
              <a:rPr sz="16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dará</a:t>
            </a:r>
            <a:r>
              <a:rPr sz="1600" spc="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por</a:t>
            </a:r>
            <a:r>
              <a:rPr sz="1600" spc="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gestión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-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35" dirty="0">
                <a:solidFill>
                  <a:srgbClr val="1E1E1E"/>
                </a:solidFill>
                <a:latin typeface="Verdana"/>
                <a:cs typeface="Verdana"/>
              </a:rPr>
              <a:t>su</a:t>
            </a:r>
            <a:r>
              <a:rPr sz="16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actividad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85" dirty="0">
                <a:solidFill>
                  <a:srgbClr val="1E1E1E"/>
                </a:solidFill>
                <a:latin typeface="Verdana"/>
                <a:cs typeface="Verdana"/>
              </a:rPr>
              <a:t>si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reúne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65" dirty="0">
                <a:solidFill>
                  <a:srgbClr val="1E1E1E"/>
                </a:solidFill>
                <a:latin typeface="Verdana"/>
                <a:cs typeface="Verdana"/>
              </a:rPr>
              <a:t>estos</a:t>
            </a:r>
            <a:r>
              <a:rPr sz="16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0" dirty="0">
                <a:solidFill>
                  <a:srgbClr val="1E1E1E"/>
                </a:solidFill>
                <a:latin typeface="Verdana"/>
                <a:cs typeface="Verdana"/>
              </a:rPr>
              <a:t>requisitos:</a:t>
            </a:r>
            <a:r>
              <a:rPr sz="16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afiliación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13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30" dirty="0">
                <a:solidFill>
                  <a:srgbClr val="1E1E1E"/>
                </a:solidFill>
                <a:latin typeface="Verdana"/>
                <a:cs typeface="Verdana"/>
              </a:rPr>
              <a:t>1</a:t>
            </a:r>
            <a:r>
              <a:rPr sz="16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Fed,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40" dirty="0">
                <a:solidFill>
                  <a:srgbClr val="1E1E1E"/>
                </a:solidFill>
                <a:latin typeface="Verdana"/>
                <a:cs typeface="Verdana"/>
              </a:rPr>
              <a:t>organizar</a:t>
            </a:r>
            <a:r>
              <a:rPr sz="1600" spc="-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eventos</a:t>
            </a:r>
            <a:r>
              <a:rPr sz="1600" spc="-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deportivos</a:t>
            </a:r>
            <a:endParaRPr sz="16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  <a:spcBef>
                <a:spcPts val="335"/>
              </a:spcBef>
            </a:pPr>
            <a:r>
              <a:rPr sz="1600" spc="-160" dirty="0">
                <a:solidFill>
                  <a:srgbClr val="1E1E1E"/>
                </a:solidFill>
                <a:latin typeface="Verdana"/>
                <a:cs typeface="Verdana"/>
              </a:rPr>
              <a:t>+1.200.000</a:t>
            </a:r>
            <a:r>
              <a:rPr sz="16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euros</a:t>
            </a:r>
            <a:r>
              <a:rPr sz="1600" spc="-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600" spc="-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remuneración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8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40" dirty="0">
                <a:solidFill>
                  <a:srgbClr val="1E1E1E"/>
                </a:solidFill>
                <a:latin typeface="Verdana"/>
                <a:cs typeface="Verdana"/>
              </a:rPr>
              <a:t>deportistas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55" dirty="0">
                <a:solidFill>
                  <a:srgbClr val="1E1E1E"/>
                </a:solidFill>
                <a:latin typeface="Verdana"/>
                <a:cs typeface="Verdana"/>
              </a:rPr>
              <a:t>+800mil</a:t>
            </a:r>
            <a:r>
              <a:rPr sz="16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75" dirty="0">
                <a:solidFill>
                  <a:srgbClr val="1E1E1E"/>
                </a:solidFill>
                <a:latin typeface="Verdana"/>
                <a:cs typeface="Verdana"/>
              </a:rPr>
              <a:t>euros.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3</a:t>
            </a:r>
            <a:r>
              <a:rPr sz="1600" spc="-55" dirty="0">
                <a:solidFill>
                  <a:srgbClr val="1E1E1E"/>
                </a:solidFill>
                <a:latin typeface="Verdana"/>
                <a:cs typeface="Verdana"/>
              </a:rPr>
              <a:t> formas</a:t>
            </a:r>
            <a:r>
              <a:rPr sz="1600" spc="-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sociedades:</a:t>
            </a:r>
            <a:endParaRPr sz="1600">
              <a:latin typeface="Verdana"/>
              <a:cs typeface="Verdana"/>
            </a:endParaRPr>
          </a:p>
          <a:p>
            <a:pPr marL="240665" marR="6985" algn="just">
              <a:lnSpc>
                <a:spcPct val="117500"/>
              </a:lnSpc>
              <a:spcBef>
                <a:spcPts val="30"/>
              </a:spcBef>
            </a:pP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a)</a:t>
            </a:r>
            <a:r>
              <a:rPr sz="1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Sociedad</a:t>
            </a:r>
            <a:r>
              <a:rPr sz="16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Deportiva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55" dirty="0">
                <a:solidFill>
                  <a:srgbClr val="1E1E1E"/>
                </a:solidFill>
                <a:latin typeface="Verdana"/>
                <a:cs typeface="Verdana"/>
              </a:rPr>
              <a:t>Unipersonal</a:t>
            </a:r>
            <a:r>
              <a:rPr sz="1600" spc="-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13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6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Responsabilidad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Limitada,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Sociedad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Anónima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35" dirty="0">
                <a:solidFill>
                  <a:srgbClr val="1E1E1E"/>
                </a:solidFill>
                <a:latin typeface="Verdana"/>
                <a:cs typeface="Verdana"/>
              </a:rPr>
              <a:t>con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objeto</a:t>
            </a:r>
            <a:r>
              <a:rPr sz="1600" spc="-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Deportivo</a:t>
            </a:r>
            <a:r>
              <a:rPr sz="16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95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Sociedad</a:t>
            </a:r>
            <a:r>
              <a:rPr sz="1600" spc="-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Anónima</a:t>
            </a:r>
            <a:r>
              <a:rPr sz="1600" spc="-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Deportiva</a:t>
            </a:r>
            <a:r>
              <a:rPr sz="1600" spc="-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Profesional.</a:t>
            </a:r>
            <a:endParaRPr sz="1600">
              <a:latin typeface="Verdana"/>
              <a:cs typeface="Verdana"/>
            </a:endParaRPr>
          </a:p>
          <a:p>
            <a:pPr marL="240665" marR="6985" indent="-228600" algn="just">
              <a:lnSpc>
                <a:spcPct val="118100"/>
              </a:lnSpc>
              <a:spcBef>
                <a:spcPts val="900"/>
              </a:spcBef>
            </a:pPr>
            <a:r>
              <a:rPr sz="1600" b="1" spc="-40" dirty="0">
                <a:solidFill>
                  <a:srgbClr val="1E1E1E"/>
                </a:solidFill>
                <a:latin typeface="Tahoma"/>
                <a:cs typeface="Tahoma"/>
              </a:rPr>
              <a:t>Italia:</a:t>
            </a:r>
            <a:r>
              <a:rPr sz="1600" b="1" spc="30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pionera</a:t>
            </a:r>
            <a:r>
              <a:rPr sz="1600" spc="1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600" spc="1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1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legislación</a:t>
            </a:r>
            <a:r>
              <a:rPr sz="1600" spc="2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20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50" dirty="0">
                <a:solidFill>
                  <a:srgbClr val="1E1E1E"/>
                </a:solidFill>
                <a:latin typeface="Verdana"/>
                <a:cs typeface="Verdana"/>
              </a:rPr>
              <a:t>SADs</a:t>
            </a:r>
            <a:r>
              <a:rPr sz="1600" spc="2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mediante</a:t>
            </a:r>
            <a:r>
              <a:rPr sz="1600" spc="1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1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legge</a:t>
            </a:r>
            <a:r>
              <a:rPr sz="1600" spc="2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1600" spc="20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85" dirty="0">
                <a:solidFill>
                  <a:srgbClr val="1E1E1E"/>
                </a:solidFill>
                <a:latin typeface="Verdana"/>
                <a:cs typeface="Verdana"/>
              </a:rPr>
              <a:t>23/03/1981,</a:t>
            </a:r>
            <a:r>
              <a:rPr sz="1600" spc="1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entidades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deportivas</a:t>
            </a:r>
            <a:r>
              <a:rPr sz="1600" spc="2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profesionales</a:t>
            </a:r>
            <a:r>
              <a:rPr sz="1600" spc="2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deberán</a:t>
            </a:r>
            <a:r>
              <a:rPr sz="1600" spc="2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constituir</a:t>
            </a:r>
            <a:r>
              <a:rPr sz="1600" spc="2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una</a:t>
            </a:r>
            <a:r>
              <a:rPr sz="1600" spc="2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sociedad</a:t>
            </a:r>
            <a:r>
              <a:rPr sz="1600" spc="2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deportiva</a:t>
            </a:r>
            <a:r>
              <a:rPr sz="1600" spc="2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pudiendo</a:t>
            </a:r>
            <a:r>
              <a:rPr sz="1600" spc="2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optar </a:t>
            </a:r>
            <a:r>
              <a:rPr sz="1600" spc="-35" dirty="0">
                <a:solidFill>
                  <a:srgbClr val="1E1E1E"/>
                </a:solidFill>
                <a:latin typeface="Verdana"/>
                <a:cs typeface="Verdana"/>
              </a:rPr>
              <a:t>entre</a:t>
            </a:r>
            <a:r>
              <a:rPr sz="16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-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35" dirty="0">
                <a:solidFill>
                  <a:srgbClr val="1E1E1E"/>
                </a:solidFill>
                <a:latin typeface="Verdana"/>
                <a:cs typeface="Verdana"/>
              </a:rPr>
              <a:t>forma</a:t>
            </a:r>
            <a:r>
              <a:rPr sz="16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-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45" dirty="0">
                <a:solidFill>
                  <a:srgbClr val="1E1E1E"/>
                </a:solidFill>
                <a:latin typeface="Verdana"/>
                <a:cs typeface="Verdana"/>
              </a:rPr>
              <a:t>sociedad</a:t>
            </a:r>
            <a:r>
              <a:rPr sz="1600" spc="-1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por</a:t>
            </a:r>
            <a:r>
              <a:rPr sz="1600" spc="-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acciones.</a:t>
            </a:r>
            <a:endParaRPr sz="1600">
              <a:latin typeface="Verdana"/>
              <a:cs typeface="Verdana"/>
            </a:endParaRPr>
          </a:p>
          <a:p>
            <a:pPr marL="240665" marR="7620" indent="-228600" algn="just">
              <a:lnSpc>
                <a:spcPct val="118400"/>
              </a:lnSpc>
              <a:spcBef>
                <a:spcPts val="875"/>
              </a:spcBef>
            </a:pPr>
            <a:r>
              <a:rPr sz="1600" b="1" spc="-60" dirty="0">
                <a:solidFill>
                  <a:srgbClr val="1E1E1E"/>
                </a:solidFill>
                <a:latin typeface="Tahoma"/>
                <a:cs typeface="Tahoma"/>
              </a:rPr>
              <a:t>Inglaterra:</a:t>
            </a:r>
            <a:r>
              <a:rPr sz="1600" b="1" spc="19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libertad</a:t>
            </a:r>
            <a:r>
              <a:rPr sz="16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13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6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hora</a:t>
            </a:r>
            <a:r>
              <a:rPr sz="16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elegir</a:t>
            </a:r>
            <a:r>
              <a:rPr sz="16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1600" spc="1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tipo</a:t>
            </a:r>
            <a:r>
              <a:rPr sz="16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social</a:t>
            </a:r>
            <a:r>
              <a:rPr sz="16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para</a:t>
            </a:r>
            <a:r>
              <a:rPr sz="1600" spc="1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realizar</a:t>
            </a:r>
            <a:r>
              <a:rPr sz="1600" spc="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1</a:t>
            </a:r>
            <a:r>
              <a:rPr sz="16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actividad</a:t>
            </a:r>
            <a:r>
              <a:rPr sz="16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deportiva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profesional,</a:t>
            </a:r>
            <a:r>
              <a:rPr sz="16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que</a:t>
            </a:r>
            <a:r>
              <a:rPr sz="1600" spc="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tiene</a:t>
            </a:r>
            <a:r>
              <a:rPr sz="1600" spc="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1</a:t>
            </a:r>
            <a:r>
              <a:rPr sz="16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características</a:t>
            </a:r>
            <a:r>
              <a:rPr sz="16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5" dirty="0">
                <a:solidFill>
                  <a:srgbClr val="1E1E1E"/>
                </a:solidFill>
                <a:latin typeface="Verdana"/>
                <a:cs typeface="Verdana"/>
              </a:rPr>
              <a:t>importante:</a:t>
            </a:r>
            <a:r>
              <a:rPr sz="16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libertad</a:t>
            </a:r>
            <a:r>
              <a:rPr sz="1600" spc="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8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45" dirty="0">
                <a:solidFill>
                  <a:srgbClr val="1E1E1E"/>
                </a:solidFill>
                <a:latin typeface="Verdana"/>
                <a:cs typeface="Verdana"/>
              </a:rPr>
              <a:t>elección</a:t>
            </a:r>
            <a:r>
              <a:rPr sz="1600" spc="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forma </a:t>
            </a:r>
            <a:r>
              <a:rPr sz="1600" spc="-65" dirty="0">
                <a:solidFill>
                  <a:srgbClr val="1E1E1E"/>
                </a:solidFill>
                <a:latin typeface="Verdana"/>
                <a:cs typeface="Verdana"/>
              </a:rPr>
              <a:t>jurídica:</a:t>
            </a:r>
            <a:r>
              <a:rPr sz="1600" spc="-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60" dirty="0">
                <a:solidFill>
                  <a:srgbClr val="1E1E1E"/>
                </a:solidFill>
                <a:latin typeface="Verdana"/>
                <a:cs typeface="Verdana"/>
              </a:rPr>
              <a:t>ENTIDADES</a:t>
            </a:r>
            <a:r>
              <a:rPr sz="16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0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16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ANIMO</a:t>
            </a:r>
            <a:r>
              <a:rPr sz="1600" spc="-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5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LUCRO</a:t>
            </a:r>
            <a:r>
              <a:rPr sz="16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1E1E1E"/>
                </a:solidFill>
                <a:latin typeface="Verdana"/>
                <a:cs typeface="Verdana"/>
              </a:rPr>
              <a:t>(cotizan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600" spc="-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bolsa)</a:t>
            </a:r>
            <a:r>
              <a:rPr sz="1600" spc="-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60" dirty="0">
                <a:solidFill>
                  <a:srgbClr val="1E1E1E"/>
                </a:solidFill>
                <a:latin typeface="Verdana"/>
                <a:cs typeface="Verdana"/>
              </a:rPr>
              <a:t>ENTIDADES</a:t>
            </a:r>
            <a:r>
              <a:rPr sz="16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65" dirty="0">
                <a:solidFill>
                  <a:srgbClr val="1E1E1E"/>
                </a:solidFill>
                <a:latin typeface="Verdana"/>
                <a:cs typeface="Verdana"/>
              </a:rPr>
              <a:t>SIN</a:t>
            </a:r>
            <a:r>
              <a:rPr sz="1600" spc="1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ANIMO</a:t>
            </a:r>
            <a:r>
              <a:rPr sz="1600" spc="-25" dirty="0">
                <a:solidFill>
                  <a:srgbClr val="1E1E1E"/>
                </a:solidFill>
                <a:latin typeface="Verdana"/>
                <a:cs typeface="Verdana"/>
              </a:rPr>
              <a:t> DE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LUCRO.</a:t>
            </a:r>
            <a:endParaRPr sz="1600">
              <a:latin typeface="Verdana"/>
              <a:cs typeface="Verdana"/>
            </a:endParaRPr>
          </a:p>
          <a:p>
            <a:pPr marL="240665" marR="6985" indent="-228600" algn="just">
              <a:lnSpc>
                <a:spcPct val="117500"/>
              </a:lnSpc>
              <a:spcBef>
                <a:spcPts val="915"/>
              </a:spcBef>
            </a:pPr>
            <a:r>
              <a:rPr sz="1600" b="1" dirty="0">
                <a:solidFill>
                  <a:srgbClr val="1E1E1E"/>
                </a:solidFill>
                <a:latin typeface="Tahoma"/>
                <a:cs typeface="Tahoma"/>
              </a:rPr>
              <a:t>Alemania:</a:t>
            </a:r>
            <a:r>
              <a:rPr sz="1600" b="1" spc="-12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16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45" dirty="0">
                <a:solidFill>
                  <a:srgbClr val="1E1E1E"/>
                </a:solidFill>
                <a:latin typeface="Verdana"/>
                <a:cs typeface="Verdana"/>
              </a:rPr>
              <a:t>Fed.</a:t>
            </a:r>
            <a:r>
              <a:rPr sz="1600" spc="-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1600" spc="-1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octubre</a:t>
            </a:r>
            <a:r>
              <a:rPr sz="1600" spc="-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60" dirty="0">
                <a:solidFill>
                  <a:srgbClr val="1E1E1E"/>
                </a:solidFill>
                <a:latin typeface="Verdana"/>
                <a:cs typeface="Verdana"/>
              </a:rPr>
              <a:t>1.998</a:t>
            </a:r>
            <a:r>
              <a:rPr sz="1600" spc="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50" dirty="0">
                <a:solidFill>
                  <a:srgbClr val="1E1E1E"/>
                </a:solidFill>
                <a:latin typeface="Verdana"/>
                <a:cs typeface="Verdana"/>
              </a:rPr>
              <a:t>permitió</a:t>
            </a:r>
            <a:r>
              <a:rPr sz="1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130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1600" spc="-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25" dirty="0">
                <a:solidFill>
                  <a:srgbClr val="1E1E1E"/>
                </a:solidFill>
                <a:latin typeface="Verdana"/>
                <a:cs typeface="Verdana"/>
              </a:rPr>
              <a:t>los</a:t>
            </a:r>
            <a:r>
              <a:rPr sz="1600" spc="-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equipos</a:t>
            </a:r>
            <a:r>
              <a:rPr sz="1600" spc="-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1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rgbClr val="1E1E1E"/>
                </a:solidFill>
                <a:latin typeface="Verdana"/>
                <a:cs typeface="Verdana"/>
              </a:rPr>
              <a:t>futbol</a:t>
            </a:r>
            <a:r>
              <a:rPr sz="1600" spc="-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55" dirty="0">
                <a:solidFill>
                  <a:srgbClr val="1E1E1E"/>
                </a:solidFill>
                <a:latin typeface="Verdana"/>
                <a:cs typeface="Verdana"/>
              </a:rPr>
              <a:t>ser</a:t>
            </a:r>
            <a:r>
              <a:rPr sz="16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rgbClr val="1E1E1E"/>
                </a:solidFill>
                <a:latin typeface="Verdana"/>
                <a:cs typeface="Verdana"/>
              </a:rPr>
              <a:t>SADs</a:t>
            </a:r>
            <a:r>
              <a:rPr sz="1600" spc="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públicas</a:t>
            </a:r>
            <a:r>
              <a:rPr sz="1600" spc="-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15" dirty="0">
                <a:solidFill>
                  <a:srgbClr val="1E1E1E"/>
                </a:solidFill>
                <a:latin typeface="Verdana"/>
                <a:cs typeface="Verdana"/>
              </a:rPr>
              <a:t>o </a:t>
            </a:r>
            <a:r>
              <a:rPr sz="1600" spc="-35" dirty="0">
                <a:solidFill>
                  <a:srgbClr val="1E1E1E"/>
                </a:solidFill>
                <a:latin typeface="Verdana"/>
                <a:cs typeface="Verdana"/>
              </a:rPr>
              <a:t>privadas,</a:t>
            </a:r>
            <a:r>
              <a:rPr sz="1600" spc="-1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actualmente</a:t>
            </a:r>
            <a:r>
              <a:rPr sz="1600" spc="-1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no</a:t>
            </a:r>
            <a:r>
              <a:rPr sz="1600" spc="-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75" dirty="0">
                <a:solidFill>
                  <a:srgbClr val="1E1E1E"/>
                </a:solidFill>
                <a:latin typeface="Verdana"/>
                <a:cs typeface="Verdana"/>
              </a:rPr>
              <a:t>existe</a:t>
            </a:r>
            <a:r>
              <a:rPr sz="1600" spc="-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una</a:t>
            </a:r>
            <a:r>
              <a:rPr sz="1600" spc="-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25" dirty="0">
                <a:solidFill>
                  <a:srgbClr val="1E1E1E"/>
                </a:solidFill>
                <a:latin typeface="Verdana"/>
                <a:cs typeface="Verdana"/>
              </a:rPr>
              <a:t>norma</a:t>
            </a:r>
            <a:r>
              <a:rPr sz="1600" spc="-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específica.</a:t>
            </a:r>
            <a:r>
              <a:rPr sz="1600" spc="-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1E1E1E"/>
                </a:solidFill>
                <a:latin typeface="Verdana"/>
                <a:cs typeface="Verdana"/>
              </a:rPr>
              <a:t>Regla</a:t>
            </a:r>
            <a:r>
              <a:rPr sz="1600" spc="4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1E1E1E"/>
                </a:solidFill>
                <a:latin typeface="Verdana"/>
                <a:cs typeface="Verdana"/>
              </a:rPr>
              <a:t>50+1.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54694" y="2618838"/>
            <a:ext cx="1240143" cy="7882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32794" y="3900296"/>
            <a:ext cx="1305115" cy="868108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0878311" y="5162265"/>
            <a:ext cx="1454150" cy="2259965"/>
            <a:chOff x="10878311" y="5162265"/>
            <a:chExt cx="1454150" cy="225996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920983" y="5162265"/>
              <a:ext cx="1371600" cy="96225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78311" y="6074663"/>
              <a:ext cx="1453896" cy="1347216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6</a:t>
            </a:fld>
            <a:endParaRPr spc="-25"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7428" rIns="0" bIns="0" rtlCol="0">
            <a:spAutoFit/>
          </a:bodyPr>
          <a:lstStyle/>
          <a:p>
            <a:pPr marL="1470025">
              <a:lnSpc>
                <a:spcPts val="4910"/>
              </a:lnSpc>
              <a:spcBef>
                <a:spcPts val="120"/>
              </a:spcBef>
            </a:pPr>
            <a:r>
              <a:rPr spc="-140" dirty="0"/>
              <a:t>REGULACION</a:t>
            </a:r>
            <a:r>
              <a:rPr spc="-114" dirty="0"/>
              <a:t> </a:t>
            </a:r>
            <a:r>
              <a:rPr spc="-10" dirty="0"/>
              <a:t>COMPARADA.</a:t>
            </a:r>
          </a:p>
          <a:p>
            <a:pPr marL="1278255">
              <a:lnSpc>
                <a:spcPts val="4910"/>
              </a:lnSpc>
            </a:pPr>
            <a:r>
              <a:rPr spc="-95" dirty="0"/>
              <a:t>(Particularidades</a:t>
            </a:r>
            <a:r>
              <a:rPr spc="-110" dirty="0"/>
              <a:t> </a:t>
            </a:r>
            <a:r>
              <a:rPr spc="155" dirty="0"/>
              <a:t>de</a:t>
            </a:r>
            <a:r>
              <a:rPr spc="-200" dirty="0"/>
              <a:t> </a:t>
            </a:r>
            <a:r>
              <a:rPr spc="-30" dirty="0"/>
              <a:t>algunos</a:t>
            </a:r>
            <a:r>
              <a:rPr spc="-165" dirty="0"/>
              <a:t> </a:t>
            </a:r>
            <a:r>
              <a:rPr spc="-25" dirty="0"/>
              <a:t>países)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4889" y="2476414"/>
            <a:ext cx="9006840" cy="4571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7620" indent="-228600" algn="just">
              <a:lnSpc>
                <a:spcPct val="118000"/>
              </a:lnSpc>
              <a:spcBef>
                <a:spcPts val="95"/>
              </a:spcBef>
            </a:pPr>
            <a:r>
              <a:rPr sz="2000" b="1" dirty="0">
                <a:solidFill>
                  <a:srgbClr val="1E1E1E"/>
                </a:solidFill>
                <a:latin typeface="Tahoma"/>
                <a:cs typeface="Tahoma"/>
              </a:rPr>
              <a:t>Chile:</a:t>
            </a:r>
            <a:r>
              <a:rPr sz="2000" b="1" spc="190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Aparición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0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año</a:t>
            </a:r>
            <a:r>
              <a:rPr sz="2000" spc="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35" dirty="0">
                <a:solidFill>
                  <a:srgbClr val="1E1E1E"/>
                </a:solidFill>
                <a:latin typeface="Verdana"/>
                <a:cs typeface="Verdana"/>
              </a:rPr>
              <a:t>2.005</a:t>
            </a:r>
            <a:r>
              <a:rPr sz="20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95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Ley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1E1E1E"/>
                </a:solidFill>
                <a:latin typeface="Verdana"/>
                <a:cs typeface="Verdana"/>
              </a:rPr>
              <a:t>Nro.</a:t>
            </a:r>
            <a:r>
              <a:rPr sz="2000" spc="4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40" dirty="0">
                <a:solidFill>
                  <a:srgbClr val="1E1E1E"/>
                </a:solidFill>
                <a:latin typeface="Verdana"/>
                <a:cs typeface="Verdana"/>
              </a:rPr>
              <a:t>20.019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000" spc="4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desarrollada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más</a:t>
            </a:r>
            <a:r>
              <a:rPr sz="2000" spc="18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aun</a:t>
            </a:r>
            <a:r>
              <a:rPr sz="2000" spc="18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000" spc="95" dirty="0">
                <a:solidFill>
                  <a:srgbClr val="1E1E1E"/>
                </a:solidFill>
                <a:latin typeface="Verdana"/>
                <a:cs typeface="Verdana"/>
              </a:rPr>
              <a:t>con</a:t>
            </a:r>
            <a:r>
              <a:rPr sz="2000" spc="18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2000" spc="19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Reglamento</a:t>
            </a:r>
            <a:r>
              <a:rPr sz="2000" spc="18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sobre</a:t>
            </a:r>
            <a:r>
              <a:rPr sz="2000" spc="200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organizaciones</a:t>
            </a:r>
            <a:r>
              <a:rPr sz="2000" spc="185" dirty="0">
                <a:solidFill>
                  <a:srgbClr val="1E1E1E"/>
                </a:solidFill>
                <a:latin typeface="Verdana"/>
                <a:cs typeface="Verdana"/>
              </a:rPr>
              <a:t> 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deportivas </a:t>
            </a:r>
            <a:r>
              <a:rPr sz="2000" spc="-30" dirty="0">
                <a:solidFill>
                  <a:srgbClr val="1E1E1E"/>
                </a:solidFill>
                <a:latin typeface="Verdana"/>
                <a:cs typeface="Verdana"/>
              </a:rPr>
              <a:t>profesionales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23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mayo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40" dirty="0">
                <a:solidFill>
                  <a:srgbClr val="1E1E1E"/>
                </a:solidFill>
                <a:latin typeface="Verdana"/>
                <a:cs typeface="Verdana"/>
              </a:rPr>
              <a:t>2.006.</a:t>
            </a:r>
            <a:r>
              <a:rPr sz="20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Las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1E1E1E"/>
                </a:solidFill>
                <a:latin typeface="Verdana"/>
                <a:cs typeface="Verdana"/>
              </a:rPr>
              <a:t>SADs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poseen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una</a:t>
            </a:r>
            <a:r>
              <a:rPr sz="2000" spc="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única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finalidad,</a:t>
            </a:r>
            <a:r>
              <a:rPr sz="20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ánimo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lucro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0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como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consecuencia,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realización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de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espectáculos</a:t>
            </a:r>
            <a:r>
              <a:rPr sz="2000" spc="-5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1E1E1E"/>
                </a:solidFill>
                <a:latin typeface="Verdana"/>
                <a:cs typeface="Verdana"/>
              </a:rPr>
              <a:t>deportivos</a:t>
            </a:r>
            <a:r>
              <a:rPr sz="2000" spc="-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4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000" spc="-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85" dirty="0">
                <a:solidFill>
                  <a:srgbClr val="1E1E1E"/>
                </a:solidFill>
                <a:latin typeface="Verdana"/>
                <a:cs typeface="Verdana"/>
              </a:rPr>
              <a:t>otras</a:t>
            </a:r>
            <a:r>
              <a:rPr sz="2000" spc="-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actividades</a:t>
            </a:r>
            <a:r>
              <a:rPr sz="2000" spc="-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1E1E1E"/>
                </a:solidFill>
                <a:latin typeface="Verdana"/>
                <a:cs typeface="Verdana"/>
              </a:rPr>
              <a:t>derivadas</a:t>
            </a:r>
            <a:r>
              <a:rPr sz="2000" spc="-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-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ella.</a:t>
            </a:r>
            <a:endParaRPr sz="20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345"/>
              </a:spcBef>
            </a:pPr>
            <a:r>
              <a:rPr sz="2000" b="1" spc="-65" dirty="0">
                <a:solidFill>
                  <a:srgbClr val="1E1E1E"/>
                </a:solidFill>
                <a:latin typeface="Tahoma"/>
                <a:cs typeface="Tahoma"/>
              </a:rPr>
              <a:t>Perú:</a:t>
            </a:r>
            <a:r>
              <a:rPr sz="2000" b="1" spc="23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Aparición</a:t>
            </a:r>
            <a:r>
              <a:rPr sz="20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el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1E1E1E"/>
                </a:solidFill>
                <a:latin typeface="Verdana"/>
                <a:cs typeface="Verdana"/>
              </a:rPr>
              <a:t>26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2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enero</a:t>
            </a:r>
            <a:r>
              <a:rPr sz="2000" spc="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14" dirty="0">
                <a:solidFill>
                  <a:srgbClr val="1E1E1E"/>
                </a:solidFill>
                <a:latin typeface="Verdana"/>
                <a:cs typeface="Verdana"/>
              </a:rPr>
              <a:t>2010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por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1E1E1E"/>
                </a:solidFill>
                <a:latin typeface="Verdana"/>
                <a:cs typeface="Verdana"/>
              </a:rPr>
              <a:t>intermedio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2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Ley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1E1E1E"/>
                </a:solidFill>
                <a:latin typeface="Verdana"/>
                <a:cs typeface="Verdana"/>
              </a:rPr>
              <a:t>Nro.</a:t>
            </a:r>
            <a:endParaRPr sz="2000">
              <a:latin typeface="Verdana"/>
              <a:cs typeface="Verdana"/>
            </a:endParaRPr>
          </a:p>
          <a:p>
            <a:pPr marL="241300" marR="10795" algn="just">
              <a:lnSpc>
                <a:spcPct val="118000"/>
              </a:lnSpc>
              <a:spcBef>
                <a:spcPts val="5"/>
              </a:spcBef>
            </a:pPr>
            <a:r>
              <a:rPr sz="2000" spc="-130" dirty="0">
                <a:solidFill>
                  <a:srgbClr val="1E1E1E"/>
                </a:solidFill>
                <a:latin typeface="Verdana"/>
                <a:cs typeface="Verdana"/>
              </a:rPr>
              <a:t>29.504.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Particularidad</a:t>
            </a:r>
            <a:r>
              <a:rPr sz="20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importante,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10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misma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se</a:t>
            </a:r>
            <a:r>
              <a:rPr sz="2000" spc="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encuentra</a:t>
            </a:r>
            <a:r>
              <a:rPr sz="20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destinada </a:t>
            </a:r>
            <a:r>
              <a:rPr sz="2000" spc="-70" dirty="0">
                <a:solidFill>
                  <a:srgbClr val="1E1E1E"/>
                </a:solidFill>
                <a:latin typeface="Verdana"/>
                <a:cs typeface="Verdana"/>
              </a:rPr>
              <a:t>solo</a:t>
            </a:r>
            <a:r>
              <a:rPr sz="2000" spc="-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55" dirty="0">
                <a:solidFill>
                  <a:srgbClr val="1E1E1E"/>
                </a:solidFill>
                <a:latin typeface="Verdana"/>
                <a:cs typeface="Verdana"/>
              </a:rPr>
              <a:t>a</a:t>
            </a:r>
            <a:r>
              <a:rPr sz="2000" spc="-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clubes</a:t>
            </a:r>
            <a:r>
              <a:rPr sz="2000" spc="-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1E1E1E"/>
                </a:solidFill>
                <a:latin typeface="Verdana"/>
                <a:cs typeface="Verdana"/>
              </a:rPr>
              <a:t>deportivos</a:t>
            </a:r>
            <a:r>
              <a:rPr sz="2000" spc="-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-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1E1E1E"/>
                </a:solidFill>
                <a:latin typeface="Verdana"/>
                <a:cs typeface="Verdana"/>
              </a:rPr>
              <a:t>futbol</a:t>
            </a:r>
            <a:r>
              <a:rPr sz="2000" spc="-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4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000" spc="-1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no</a:t>
            </a:r>
            <a:r>
              <a:rPr sz="2000" spc="-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1E1E1E"/>
                </a:solidFill>
                <a:latin typeface="Verdana"/>
                <a:cs typeface="Verdana"/>
              </a:rPr>
              <a:t>así</a:t>
            </a:r>
            <a:r>
              <a:rPr sz="2000" spc="-114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en</a:t>
            </a:r>
            <a:r>
              <a:rPr sz="2000" spc="-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general</a:t>
            </a:r>
            <a:r>
              <a:rPr sz="2000" spc="-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para</a:t>
            </a:r>
            <a:r>
              <a:rPr sz="2000" spc="-1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95" dirty="0">
                <a:solidFill>
                  <a:srgbClr val="1E1E1E"/>
                </a:solidFill>
                <a:latin typeface="Verdana"/>
                <a:cs typeface="Verdana"/>
              </a:rPr>
              <a:t>las</a:t>
            </a:r>
            <a:r>
              <a:rPr sz="2000" spc="-15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demás.</a:t>
            </a:r>
            <a:endParaRPr sz="2000">
              <a:latin typeface="Verdana"/>
              <a:cs typeface="Verdana"/>
            </a:endParaRPr>
          </a:p>
          <a:p>
            <a:pPr marL="241300" marR="9525" indent="-228600" algn="just">
              <a:lnSpc>
                <a:spcPct val="118000"/>
              </a:lnSpc>
              <a:spcBef>
                <a:spcPts val="890"/>
              </a:spcBef>
            </a:pPr>
            <a:r>
              <a:rPr sz="2000" b="1" spc="-100" dirty="0">
                <a:solidFill>
                  <a:srgbClr val="1E1E1E"/>
                </a:solidFill>
                <a:latin typeface="Tahoma"/>
                <a:cs typeface="Tahoma"/>
              </a:rPr>
              <a:t>Brasil:</a:t>
            </a:r>
            <a:r>
              <a:rPr sz="2000" b="1" spc="105" dirty="0">
                <a:solidFill>
                  <a:srgbClr val="1E1E1E"/>
                </a:solidFill>
                <a:latin typeface="Tahoma"/>
                <a:cs typeface="Tahoma"/>
              </a:rPr>
              <a:t> </a:t>
            </a:r>
            <a:r>
              <a:rPr sz="2000" spc="-70" dirty="0">
                <a:solidFill>
                  <a:srgbClr val="1E1E1E"/>
                </a:solidFill>
                <a:latin typeface="Verdana"/>
                <a:cs typeface="Verdana"/>
              </a:rPr>
              <a:t>existen</a:t>
            </a:r>
            <a:r>
              <a:rPr sz="2000" spc="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dos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1E1E1E"/>
                </a:solidFill>
                <a:latin typeface="Verdana"/>
                <a:cs typeface="Verdana"/>
              </a:rPr>
              <a:t>tipos</a:t>
            </a:r>
            <a:r>
              <a:rPr sz="2000" spc="1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principales</a:t>
            </a:r>
            <a:r>
              <a:rPr sz="20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Sociedad</a:t>
            </a:r>
            <a:r>
              <a:rPr sz="2000" spc="2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Anónima</a:t>
            </a:r>
            <a:r>
              <a:rPr sz="2000" spc="3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000" spc="-2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1E1E1E"/>
                </a:solidFill>
                <a:latin typeface="Verdana"/>
                <a:cs typeface="Verdana"/>
              </a:rPr>
              <a:t>Sociedad Limitada.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Aparición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120" dirty="0">
                <a:solidFill>
                  <a:srgbClr val="1E1E1E"/>
                </a:solidFill>
                <a:latin typeface="Verdana"/>
                <a:cs typeface="Verdana"/>
              </a:rPr>
              <a:t>de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Ley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Nro.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25" dirty="0">
                <a:solidFill>
                  <a:srgbClr val="1E1E1E"/>
                </a:solidFill>
                <a:latin typeface="Verdana"/>
                <a:cs typeface="Verdana"/>
              </a:rPr>
              <a:t>8672/93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más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 conocida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como</a:t>
            </a:r>
            <a:r>
              <a:rPr sz="2000" spc="6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1E1E1E"/>
                </a:solidFill>
                <a:latin typeface="Verdana"/>
                <a:cs typeface="Verdana"/>
              </a:rPr>
              <a:t>ley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Zico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y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la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Ley</a:t>
            </a:r>
            <a:r>
              <a:rPr sz="2000" spc="7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Nro.</a:t>
            </a:r>
            <a:r>
              <a:rPr sz="2000" spc="6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90" dirty="0">
                <a:solidFill>
                  <a:srgbClr val="1E1E1E"/>
                </a:solidFill>
                <a:latin typeface="Verdana"/>
                <a:cs typeface="Verdana"/>
              </a:rPr>
              <a:t>9615</a:t>
            </a:r>
            <a:r>
              <a:rPr sz="2000" spc="11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90" dirty="0">
                <a:solidFill>
                  <a:srgbClr val="1E1E1E"/>
                </a:solidFill>
                <a:latin typeface="Verdana"/>
                <a:cs typeface="Verdana"/>
              </a:rPr>
              <a:t>conocida</a:t>
            </a:r>
            <a:r>
              <a:rPr sz="2000" spc="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1E1E1E"/>
                </a:solidFill>
                <a:latin typeface="Verdana"/>
                <a:cs typeface="Verdana"/>
              </a:rPr>
              <a:t>como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Ley</a:t>
            </a:r>
            <a:r>
              <a:rPr sz="2000" spc="7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Pele.</a:t>
            </a:r>
            <a:r>
              <a:rPr sz="2000" spc="10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Actualmente,</a:t>
            </a:r>
            <a:r>
              <a:rPr sz="2000" spc="8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1E1E1E"/>
                </a:solidFill>
                <a:latin typeface="Verdana"/>
                <a:cs typeface="Verdana"/>
              </a:rPr>
              <a:t>Ley </a:t>
            </a:r>
            <a:r>
              <a:rPr sz="2000" spc="-105" dirty="0">
                <a:solidFill>
                  <a:srgbClr val="1E1E1E"/>
                </a:solidFill>
                <a:latin typeface="Verdana"/>
                <a:cs typeface="Verdana"/>
              </a:rPr>
              <a:t>Nro.</a:t>
            </a:r>
            <a:r>
              <a:rPr sz="2000" spc="-9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190" dirty="0">
                <a:solidFill>
                  <a:srgbClr val="1E1E1E"/>
                </a:solidFill>
                <a:latin typeface="Verdana"/>
                <a:cs typeface="Verdana"/>
              </a:rPr>
              <a:t>14.193</a:t>
            </a:r>
            <a:r>
              <a:rPr sz="2000" spc="-30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1E1E1E"/>
                </a:solidFill>
                <a:latin typeface="Verdana"/>
                <a:cs typeface="Verdana"/>
              </a:rPr>
              <a:t>del</a:t>
            </a:r>
            <a:r>
              <a:rPr sz="2000" spc="-95" dirty="0">
                <a:solidFill>
                  <a:srgbClr val="1E1E1E"/>
                </a:solidFill>
                <a:latin typeface="Verdana"/>
                <a:cs typeface="Verdana"/>
              </a:rPr>
              <a:t> </a:t>
            </a:r>
            <a:r>
              <a:rPr sz="2000" spc="-55" dirty="0">
                <a:solidFill>
                  <a:srgbClr val="1E1E1E"/>
                </a:solidFill>
                <a:latin typeface="Verdana"/>
                <a:cs typeface="Verdana"/>
              </a:rPr>
              <a:t>6/08/2021.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9263" y="2368295"/>
            <a:ext cx="1874520" cy="124663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3439" y="4084320"/>
            <a:ext cx="2106168" cy="14020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61993" y="5692257"/>
            <a:ext cx="1542038" cy="1619826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7</a:t>
            </a:fld>
            <a:endParaRPr spc="-25"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4975" y="3305174"/>
            <a:ext cx="4019549" cy="241934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24255" y="332231"/>
            <a:ext cx="384175" cy="387350"/>
          </a:xfrm>
          <a:custGeom>
            <a:avLst/>
            <a:gdLst/>
            <a:ahLst/>
            <a:cxnLst/>
            <a:rect l="l" t="t" r="r" b="b"/>
            <a:pathLst>
              <a:path w="384175" h="387350">
                <a:moveTo>
                  <a:pt x="384047" y="0"/>
                </a:moveTo>
                <a:lnTo>
                  <a:pt x="0" y="0"/>
                </a:lnTo>
                <a:lnTo>
                  <a:pt x="0" y="387096"/>
                </a:lnTo>
                <a:lnTo>
                  <a:pt x="384047" y="387096"/>
                </a:lnTo>
                <a:lnTo>
                  <a:pt x="384047" y="0"/>
                </a:lnTo>
                <a:close/>
              </a:path>
            </a:pathLst>
          </a:custGeom>
          <a:solidFill>
            <a:srgbClr val="2C41B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41095" y="7586471"/>
            <a:ext cx="772485" cy="38404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69126" y="2609850"/>
            <a:ext cx="3230245" cy="530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300" spc="-160" dirty="0">
                <a:solidFill>
                  <a:srgbClr val="1E1E1E"/>
                </a:solidFill>
              </a:rPr>
              <a:t>INTRODUCCIÓN</a:t>
            </a:r>
            <a:endParaRPr sz="3300"/>
          </a:p>
        </p:txBody>
      </p:sp>
      <p:sp>
        <p:nvSpPr>
          <p:cNvPr id="6" name="object 6"/>
          <p:cNvSpPr txBox="1"/>
          <p:nvPr/>
        </p:nvSpPr>
        <p:spPr>
          <a:xfrm>
            <a:off x="6033642" y="3387523"/>
            <a:ext cx="7618095" cy="18548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90"/>
              </a:spcBef>
            </a:pPr>
            <a:r>
              <a:rPr sz="1600" dirty="0">
                <a:latin typeface="Verdana"/>
                <a:cs typeface="Verdana"/>
              </a:rPr>
              <a:t>La</a:t>
            </a:r>
            <a:r>
              <a:rPr sz="1600" spc="4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Ley</a:t>
            </a:r>
            <a:r>
              <a:rPr sz="1600" spc="4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del</a:t>
            </a:r>
            <a:r>
              <a:rPr sz="1600" spc="4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Deporte</a:t>
            </a:r>
            <a:r>
              <a:rPr sz="1600" spc="4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10/1990</a:t>
            </a:r>
            <a:r>
              <a:rPr sz="1600" spc="4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(Ley</a:t>
            </a:r>
            <a:r>
              <a:rPr sz="1600" spc="4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del</a:t>
            </a:r>
            <a:r>
              <a:rPr sz="1600" spc="4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Deporte</a:t>
            </a:r>
            <a:r>
              <a:rPr sz="1600" spc="4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Española)</a:t>
            </a:r>
            <a:r>
              <a:rPr sz="1600" spc="4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introdujo</a:t>
            </a:r>
            <a:r>
              <a:rPr sz="1600" spc="4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la </a:t>
            </a:r>
            <a:r>
              <a:rPr sz="1600" dirty="0">
                <a:latin typeface="Verdana"/>
                <a:cs typeface="Verdana"/>
              </a:rPr>
              <a:t>obligación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adoptar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50" dirty="0">
                <a:latin typeface="Verdana"/>
                <a:cs typeface="Verdana"/>
              </a:rPr>
              <a:t>dicha</a:t>
            </a:r>
            <a:r>
              <a:rPr sz="1600" spc="30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figura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para </a:t>
            </a:r>
            <a:r>
              <a:rPr sz="1600" spc="-10" dirty="0">
                <a:latin typeface="Verdana"/>
                <a:cs typeface="Verdana"/>
              </a:rPr>
              <a:t>aquellos</a:t>
            </a:r>
            <a:r>
              <a:rPr sz="1600" spc="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clubes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que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participen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45" dirty="0">
                <a:latin typeface="Verdana"/>
                <a:cs typeface="Verdana"/>
              </a:rPr>
              <a:t>de </a:t>
            </a:r>
            <a:r>
              <a:rPr sz="1600" dirty="0">
                <a:latin typeface="Verdana"/>
                <a:cs typeface="Verdana"/>
              </a:rPr>
              <a:t>competiciones</a:t>
            </a:r>
            <a:r>
              <a:rPr sz="1600" spc="12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profesionales,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posteriormente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</a:t>
            </a:r>
            <a:r>
              <a:rPr sz="1600" spc="1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RD</a:t>
            </a:r>
            <a:r>
              <a:rPr sz="1600" spc="120" dirty="0">
                <a:latin typeface="Verdana"/>
                <a:cs typeface="Verdana"/>
              </a:rPr>
              <a:t> </a:t>
            </a:r>
            <a:r>
              <a:rPr sz="1600" spc="-75" dirty="0">
                <a:latin typeface="Verdana"/>
                <a:cs typeface="Verdana"/>
              </a:rPr>
              <a:t>1251/1999</a:t>
            </a:r>
            <a:r>
              <a:rPr sz="1600" spc="1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sobre</a:t>
            </a:r>
            <a:r>
              <a:rPr sz="1600" spc="120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SADs </a:t>
            </a:r>
            <a:r>
              <a:rPr sz="1600" dirty="0">
                <a:latin typeface="Verdana"/>
                <a:cs typeface="Verdana"/>
              </a:rPr>
              <a:t>apareció</a:t>
            </a:r>
            <a:r>
              <a:rPr sz="1600" spc="8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para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regular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50" dirty="0">
                <a:latin typeface="Verdana"/>
                <a:cs typeface="Verdana"/>
              </a:rPr>
              <a:t>dicha</a:t>
            </a:r>
            <a:r>
              <a:rPr sz="1600" spc="90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figura.</a:t>
            </a:r>
            <a:r>
              <a:rPr sz="1600" spc="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8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regulado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</a:t>
            </a:r>
            <a:r>
              <a:rPr sz="1600" spc="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aplica</a:t>
            </a:r>
            <a:r>
              <a:rPr sz="1600" spc="8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9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Ley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45" dirty="0">
                <a:latin typeface="Verdana"/>
                <a:cs typeface="Verdana"/>
              </a:rPr>
              <a:t>de </a:t>
            </a:r>
            <a:r>
              <a:rPr sz="1600" dirty="0">
                <a:latin typeface="Verdana"/>
                <a:cs typeface="Verdana"/>
              </a:rPr>
              <a:t>Sociedades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Capital.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2798" y="3775423"/>
            <a:ext cx="3820795" cy="1306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7299"/>
              </a:lnSpc>
              <a:spcBef>
                <a:spcPts val="95"/>
              </a:spcBef>
            </a:pPr>
            <a:r>
              <a:rPr sz="2200" dirty="0">
                <a:solidFill>
                  <a:srgbClr val="FFFFFF"/>
                </a:solidFill>
                <a:latin typeface="Verdana"/>
                <a:cs typeface="Verdana"/>
              </a:rPr>
              <a:t>SOCIEDADES</a:t>
            </a:r>
            <a:r>
              <a:rPr sz="2200" spc="105" dirty="0">
                <a:solidFill>
                  <a:srgbClr val="FFFFFF"/>
                </a:solidFill>
                <a:latin typeface="Verdana"/>
                <a:cs typeface="Verdana"/>
              </a:rPr>
              <a:t>   </a:t>
            </a:r>
            <a:r>
              <a:rPr sz="2200" spc="-10" dirty="0">
                <a:solidFill>
                  <a:srgbClr val="FFFFFF"/>
                </a:solidFill>
                <a:latin typeface="Verdana"/>
                <a:cs typeface="Verdana"/>
              </a:rPr>
              <a:t>ANONIMAS </a:t>
            </a:r>
            <a:r>
              <a:rPr sz="2200" spc="-75" dirty="0">
                <a:solidFill>
                  <a:srgbClr val="FFFFFF"/>
                </a:solidFill>
                <a:latin typeface="Verdana"/>
                <a:cs typeface="Verdana"/>
              </a:rPr>
              <a:t>DEPORTIVAS</a:t>
            </a:r>
            <a:r>
              <a:rPr sz="2200" spc="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200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2200" spc="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200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2200" spc="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200" spc="-150" dirty="0">
                <a:solidFill>
                  <a:srgbClr val="FFFFFF"/>
                </a:solidFill>
                <a:latin typeface="Verdana"/>
                <a:cs typeface="Verdana"/>
              </a:rPr>
              <a:t>FUTBOL </a:t>
            </a:r>
            <a:r>
              <a:rPr sz="2200" spc="-10" dirty="0">
                <a:solidFill>
                  <a:srgbClr val="FFFFFF"/>
                </a:solidFill>
                <a:latin typeface="Verdana"/>
                <a:cs typeface="Verdana"/>
              </a:rPr>
              <a:t>ESPAÑOL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00403" y="5368195"/>
            <a:ext cx="12449810" cy="2091689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4845685">
              <a:lnSpc>
                <a:spcPct val="100000"/>
              </a:lnSpc>
              <a:spcBef>
                <a:spcPts val="1060"/>
              </a:spcBef>
            </a:pPr>
            <a:r>
              <a:rPr sz="1600" dirty="0">
                <a:latin typeface="Verdana"/>
                <a:cs typeface="Verdana"/>
              </a:rPr>
              <a:t>Dichas</a:t>
            </a:r>
            <a:r>
              <a:rPr sz="1600" spc="27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normas</a:t>
            </a:r>
            <a:r>
              <a:rPr sz="1600" spc="2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surgen</a:t>
            </a:r>
            <a:r>
              <a:rPr sz="1600" spc="25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27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</a:t>
            </a:r>
            <a:r>
              <a:rPr sz="1600" spc="2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contexto</a:t>
            </a:r>
            <a:r>
              <a:rPr sz="1600" spc="254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25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gran</a:t>
            </a:r>
            <a:r>
              <a:rPr sz="1600" spc="270" dirty="0">
                <a:latin typeface="Verdana"/>
                <a:cs typeface="Verdana"/>
              </a:rPr>
              <a:t> </a:t>
            </a:r>
            <a:r>
              <a:rPr sz="1600" spc="-65" dirty="0">
                <a:latin typeface="Verdana"/>
                <a:cs typeface="Verdana"/>
              </a:rPr>
              <a:t>crisis</a:t>
            </a:r>
            <a:r>
              <a:rPr sz="1600" spc="250" dirty="0">
                <a:latin typeface="Verdana"/>
                <a:cs typeface="Verdana"/>
              </a:rPr>
              <a:t> </a:t>
            </a:r>
            <a:r>
              <a:rPr sz="1600" spc="55" dirty="0">
                <a:latin typeface="Verdana"/>
                <a:cs typeface="Verdana"/>
              </a:rPr>
              <a:t>económica</a:t>
            </a:r>
            <a:r>
              <a:rPr sz="1600" spc="250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2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los</a:t>
            </a:r>
            <a:endParaRPr sz="1600">
              <a:latin typeface="Verdana"/>
              <a:cs typeface="Verdana"/>
            </a:endParaRPr>
          </a:p>
          <a:p>
            <a:pPr marL="4845685">
              <a:lnSpc>
                <a:spcPct val="100000"/>
              </a:lnSpc>
              <a:spcBef>
                <a:spcPts val="965"/>
              </a:spcBef>
            </a:pPr>
            <a:r>
              <a:rPr sz="1600" spc="-20" dirty="0">
                <a:latin typeface="Verdana"/>
                <a:cs typeface="Verdana"/>
              </a:rPr>
              <a:t>clubes,</a:t>
            </a:r>
            <a:r>
              <a:rPr sz="1600" spc="-190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forma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130" dirty="0">
                <a:latin typeface="Verdana"/>
                <a:cs typeface="Verdana"/>
              </a:rPr>
              <a:t>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facilitar</a:t>
            </a:r>
            <a:r>
              <a:rPr sz="1600" spc="-1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el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saneamiento</a:t>
            </a:r>
            <a:r>
              <a:rPr sz="1600" spc="-170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-85" dirty="0">
                <a:latin typeface="Verdana"/>
                <a:cs typeface="Verdana"/>
              </a:rPr>
              <a:t> los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mismos,</a:t>
            </a:r>
            <a:endParaRPr sz="1600">
              <a:latin typeface="Verdana"/>
              <a:cs typeface="Verdana"/>
            </a:endParaRPr>
          </a:p>
          <a:p>
            <a:pPr marL="12700" marR="5080" algn="just">
              <a:lnSpc>
                <a:spcPct val="150100"/>
              </a:lnSpc>
              <a:spcBef>
                <a:spcPts val="1850"/>
              </a:spcBef>
            </a:pPr>
            <a:r>
              <a:rPr sz="1600" dirty="0">
                <a:latin typeface="Verdana"/>
                <a:cs typeface="Verdana"/>
              </a:rPr>
              <a:t>así</a:t>
            </a:r>
            <a:r>
              <a:rPr sz="1600" spc="250" dirty="0">
                <a:latin typeface="Verdana"/>
                <a:cs typeface="Verdana"/>
              </a:rPr>
              <a:t> </a:t>
            </a:r>
            <a:r>
              <a:rPr sz="1600" spc="65" dirty="0">
                <a:latin typeface="Verdana"/>
                <a:cs typeface="Verdana"/>
              </a:rPr>
              <a:t>como</a:t>
            </a:r>
            <a:r>
              <a:rPr sz="1600" spc="2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buscar</a:t>
            </a:r>
            <a:r>
              <a:rPr sz="1600" spc="2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mecanismos</a:t>
            </a:r>
            <a:r>
              <a:rPr sz="1600" spc="229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2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responsabilidad</a:t>
            </a:r>
            <a:r>
              <a:rPr sz="1600" spc="229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jurídica</a:t>
            </a:r>
            <a:r>
              <a:rPr sz="1600" spc="20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</a:t>
            </a:r>
            <a:r>
              <a:rPr sz="1600" spc="240" dirty="0">
                <a:latin typeface="Verdana"/>
                <a:cs typeface="Verdana"/>
              </a:rPr>
              <a:t> </a:t>
            </a:r>
            <a:r>
              <a:rPr sz="1600" spc="50" dirty="0">
                <a:latin typeface="Verdana"/>
                <a:cs typeface="Verdana"/>
              </a:rPr>
              <a:t>económica</a:t>
            </a:r>
            <a:r>
              <a:rPr sz="1600" spc="240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20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los</a:t>
            </a:r>
            <a:r>
              <a:rPr sz="1600" spc="2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clubes</a:t>
            </a:r>
            <a:r>
              <a:rPr sz="1600" spc="2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</a:t>
            </a:r>
            <a:r>
              <a:rPr sz="1600" spc="2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mejorar</a:t>
            </a:r>
            <a:r>
              <a:rPr sz="1600" spc="2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2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transparencia.</a:t>
            </a:r>
            <a:r>
              <a:rPr sz="1600" spc="229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Sin </a:t>
            </a:r>
            <a:r>
              <a:rPr sz="1600" dirty="0">
                <a:latin typeface="Verdana"/>
                <a:cs typeface="Verdana"/>
              </a:rPr>
              <a:t>embargo,</a:t>
            </a:r>
            <a:r>
              <a:rPr sz="1600" spc="2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2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Disposición</a:t>
            </a:r>
            <a:r>
              <a:rPr sz="1600" spc="2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Adicional</a:t>
            </a:r>
            <a:r>
              <a:rPr sz="1600" spc="3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Séptima</a:t>
            </a:r>
            <a:r>
              <a:rPr sz="1600" spc="2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exceptúa</a:t>
            </a:r>
            <a:r>
              <a:rPr sz="1600" spc="270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2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</a:t>
            </a:r>
            <a:r>
              <a:rPr sz="1600" spc="2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obligación</a:t>
            </a:r>
            <a:r>
              <a:rPr sz="1600" spc="265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2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transformación</a:t>
            </a:r>
            <a:r>
              <a:rPr sz="1600" spc="2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260" dirty="0">
                <a:latin typeface="Verdana"/>
                <a:cs typeface="Verdana"/>
              </a:rPr>
              <a:t>  </a:t>
            </a:r>
            <a:r>
              <a:rPr sz="1600" dirty="0">
                <a:latin typeface="Verdana"/>
                <a:cs typeface="Verdana"/>
              </a:rPr>
              <a:t>SAD</a:t>
            </a:r>
            <a:r>
              <a:rPr sz="1600" spc="285" dirty="0">
                <a:latin typeface="Verdana"/>
                <a:cs typeface="Verdana"/>
              </a:rPr>
              <a:t> </a:t>
            </a:r>
            <a:r>
              <a:rPr sz="1600" spc="130" dirty="0">
                <a:latin typeface="Verdana"/>
                <a:cs typeface="Verdana"/>
              </a:rPr>
              <a:t>a</a:t>
            </a:r>
            <a:r>
              <a:rPr sz="1600" spc="2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los</a:t>
            </a:r>
            <a:r>
              <a:rPr sz="1600" spc="2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clubes</a:t>
            </a:r>
            <a:r>
              <a:rPr sz="1600" spc="254" dirty="0"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de</a:t>
            </a:r>
            <a:r>
              <a:rPr sz="1600" spc="24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la </a:t>
            </a:r>
            <a:r>
              <a:rPr sz="1600" dirty="0">
                <a:latin typeface="Verdana"/>
                <a:cs typeface="Verdana"/>
              </a:rPr>
              <a:t>temporada</a:t>
            </a:r>
            <a:r>
              <a:rPr sz="1600" spc="-125" dirty="0">
                <a:latin typeface="Verdana"/>
                <a:cs typeface="Verdana"/>
              </a:rPr>
              <a:t> </a:t>
            </a:r>
            <a:r>
              <a:rPr sz="1600" spc="-150" dirty="0">
                <a:latin typeface="Verdana"/>
                <a:cs typeface="Verdana"/>
              </a:rPr>
              <a:t>1985-</a:t>
            </a:r>
            <a:r>
              <a:rPr sz="1600" spc="-135" dirty="0">
                <a:latin typeface="Verdana"/>
                <a:cs typeface="Verdana"/>
              </a:rPr>
              <a:t>1986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50" dirty="0">
                <a:latin typeface="Verdana"/>
                <a:cs typeface="Verdana"/>
              </a:rPr>
              <a:t>que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hubiesen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obtenido</a:t>
            </a:r>
            <a:r>
              <a:rPr sz="1600" spc="-1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todas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ellas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un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saldo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40" dirty="0">
                <a:latin typeface="Verdana"/>
                <a:cs typeface="Verdana"/>
              </a:rPr>
              <a:t>patrimonial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neto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95" dirty="0">
                <a:latin typeface="Verdana"/>
                <a:cs typeface="Verdana"/>
              </a:rPr>
              <a:t>de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carácter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positivo.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209547" y="383540"/>
            <a:ext cx="12839700" cy="1906270"/>
            <a:chOff x="1209547" y="383540"/>
            <a:chExt cx="12839700" cy="190627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22247" y="396240"/>
              <a:ext cx="12813792" cy="188061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15897" y="389890"/>
              <a:ext cx="12827000" cy="1893570"/>
            </a:xfrm>
            <a:custGeom>
              <a:avLst/>
              <a:gdLst/>
              <a:ahLst/>
              <a:cxnLst/>
              <a:rect l="l" t="t" r="r" b="b"/>
              <a:pathLst>
                <a:path w="12827000" h="1893570">
                  <a:moveTo>
                    <a:pt x="0" y="1893316"/>
                  </a:moveTo>
                  <a:lnTo>
                    <a:pt x="12826492" y="1893316"/>
                  </a:lnTo>
                  <a:lnTo>
                    <a:pt x="12826492" y="0"/>
                  </a:lnTo>
                  <a:lnTo>
                    <a:pt x="0" y="0"/>
                  </a:lnTo>
                  <a:lnTo>
                    <a:pt x="0" y="1893316"/>
                  </a:lnTo>
                  <a:close/>
                </a:path>
              </a:pathLst>
            </a:custGeom>
            <a:ln w="12700">
              <a:solidFill>
                <a:srgbClr val="2C41B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8</a:t>
            </a:fld>
            <a:endParaRPr spc="-25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4102" y="2419349"/>
            <a:ext cx="8027670" cy="402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95"/>
              </a:spcBef>
              <a:buClr>
                <a:srgbClr val="2C41B4"/>
              </a:buClr>
              <a:buSzPct val="56000"/>
              <a:buFont typeface="Wingdings"/>
              <a:buChar char=""/>
              <a:tabLst>
                <a:tab pos="469265" algn="l"/>
              </a:tabLst>
            </a:pPr>
            <a:r>
              <a:rPr sz="2500" spc="-40" dirty="0">
                <a:latin typeface="Verdana"/>
                <a:cs typeface="Verdana"/>
              </a:rPr>
              <a:t>Constitución</a:t>
            </a:r>
            <a:r>
              <a:rPr sz="2500" spc="-120" dirty="0">
                <a:latin typeface="Verdana"/>
                <a:cs typeface="Verdana"/>
              </a:rPr>
              <a:t> </a:t>
            </a:r>
            <a:r>
              <a:rPr sz="2500" spc="130" dirty="0">
                <a:latin typeface="Verdana"/>
                <a:cs typeface="Verdana"/>
              </a:rPr>
              <a:t>e</a:t>
            </a:r>
            <a:r>
              <a:rPr sz="2500" spc="-180" dirty="0">
                <a:latin typeface="Verdana"/>
                <a:cs typeface="Verdana"/>
              </a:rPr>
              <a:t> </a:t>
            </a:r>
            <a:r>
              <a:rPr sz="2500" spc="-55" dirty="0">
                <a:latin typeface="Verdana"/>
                <a:cs typeface="Verdana"/>
              </a:rPr>
              <a:t>inscripción</a:t>
            </a:r>
            <a:r>
              <a:rPr sz="2500" spc="-50" dirty="0">
                <a:latin typeface="Verdana"/>
                <a:cs typeface="Verdana"/>
              </a:rPr>
              <a:t> </a:t>
            </a:r>
            <a:r>
              <a:rPr sz="2500" dirty="0">
                <a:latin typeface="Verdana"/>
                <a:cs typeface="Verdana"/>
              </a:rPr>
              <a:t>en</a:t>
            </a:r>
            <a:r>
              <a:rPr sz="2500" spc="-175" dirty="0">
                <a:latin typeface="Verdana"/>
                <a:cs typeface="Verdana"/>
              </a:rPr>
              <a:t> </a:t>
            </a:r>
            <a:r>
              <a:rPr sz="2500" spc="-160" dirty="0">
                <a:latin typeface="Verdana"/>
                <a:cs typeface="Verdana"/>
              </a:rPr>
              <a:t>registros</a:t>
            </a:r>
            <a:r>
              <a:rPr sz="2500" spc="-120" dirty="0">
                <a:latin typeface="Verdana"/>
                <a:cs typeface="Verdana"/>
              </a:rPr>
              <a:t> </a:t>
            </a:r>
            <a:r>
              <a:rPr sz="2500" spc="-30" dirty="0">
                <a:latin typeface="Verdana"/>
                <a:cs typeface="Verdana"/>
              </a:rPr>
              <a:t>deportivos.</a:t>
            </a:r>
            <a:endParaRPr sz="25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2690"/>
              </a:spcBef>
              <a:buClr>
                <a:srgbClr val="2C41B4"/>
              </a:buClr>
              <a:buSzPct val="56000"/>
              <a:buFont typeface="Wingdings"/>
              <a:buChar char=""/>
              <a:tabLst>
                <a:tab pos="469265" algn="l"/>
              </a:tabLst>
            </a:pPr>
            <a:r>
              <a:rPr sz="2500" dirty="0">
                <a:latin typeface="Verdana"/>
                <a:cs typeface="Verdana"/>
              </a:rPr>
              <a:t>Objeto</a:t>
            </a:r>
            <a:r>
              <a:rPr sz="2500" spc="-150" dirty="0">
                <a:latin typeface="Verdana"/>
                <a:cs typeface="Verdana"/>
              </a:rPr>
              <a:t> </a:t>
            </a:r>
            <a:r>
              <a:rPr sz="2500" spc="-50" dirty="0">
                <a:latin typeface="Verdana"/>
                <a:cs typeface="Verdana"/>
              </a:rPr>
              <a:t>Social</a:t>
            </a:r>
            <a:r>
              <a:rPr sz="2500" spc="-100" dirty="0">
                <a:latin typeface="Verdana"/>
                <a:cs typeface="Verdana"/>
              </a:rPr>
              <a:t> </a:t>
            </a:r>
            <a:r>
              <a:rPr sz="2500" spc="-10" dirty="0">
                <a:latin typeface="Verdana"/>
                <a:cs typeface="Verdana"/>
              </a:rPr>
              <a:t>Único.</a:t>
            </a:r>
            <a:endParaRPr sz="25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2715"/>
              </a:spcBef>
              <a:buClr>
                <a:srgbClr val="2C41B4"/>
              </a:buClr>
              <a:buSzPct val="56000"/>
              <a:buFont typeface="Wingdings"/>
              <a:buChar char=""/>
              <a:tabLst>
                <a:tab pos="469265" algn="l"/>
              </a:tabLst>
            </a:pPr>
            <a:r>
              <a:rPr sz="2500" spc="-10" dirty="0">
                <a:latin typeface="Verdana"/>
                <a:cs typeface="Verdana"/>
              </a:rPr>
              <a:t>Accionistas.</a:t>
            </a:r>
            <a:endParaRPr sz="25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2690"/>
              </a:spcBef>
              <a:buClr>
                <a:srgbClr val="2C41B4"/>
              </a:buClr>
              <a:buSzPct val="56000"/>
              <a:buFont typeface="Wingdings"/>
              <a:buChar char=""/>
              <a:tabLst>
                <a:tab pos="469265" algn="l"/>
              </a:tabLst>
            </a:pPr>
            <a:r>
              <a:rPr sz="2500" spc="-10" dirty="0">
                <a:latin typeface="Verdana"/>
                <a:cs typeface="Verdana"/>
              </a:rPr>
              <a:t>Capital.</a:t>
            </a:r>
            <a:endParaRPr sz="25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2715"/>
              </a:spcBef>
              <a:buClr>
                <a:srgbClr val="2C41B4"/>
              </a:buClr>
              <a:buSzPct val="56000"/>
              <a:buFont typeface="Wingdings"/>
              <a:buChar char=""/>
              <a:tabLst>
                <a:tab pos="469265" algn="l"/>
              </a:tabLst>
            </a:pPr>
            <a:r>
              <a:rPr sz="2500" spc="-10" dirty="0">
                <a:latin typeface="Verdana"/>
                <a:cs typeface="Verdana"/>
              </a:rPr>
              <a:t>Administración.</a:t>
            </a:r>
            <a:endParaRPr sz="25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2690"/>
              </a:spcBef>
              <a:buClr>
                <a:srgbClr val="2C41B4"/>
              </a:buClr>
              <a:buSzPct val="56000"/>
              <a:buFont typeface="Wingdings"/>
              <a:buChar char=""/>
              <a:tabLst>
                <a:tab pos="469265" algn="l"/>
              </a:tabLst>
            </a:pPr>
            <a:r>
              <a:rPr sz="2500" spc="-55" dirty="0">
                <a:latin typeface="Verdana"/>
                <a:cs typeface="Verdana"/>
              </a:rPr>
              <a:t>Beneficios</a:t>
            </a:r>
            <a:r>
              <a:rPr sz="2500" spc="-135" dirty="0">
                <a:latin typeface="Verdana"/>
                <a:cs typeface="Verdana"/>
              </a:rPr>
              <a:t> </a:t>
            </a:r>
            <a:r>
              <a:rPr sz="2500" spc="-10" dirty="0">
                <a:latin typeface="Verdana"/>
                <a:cs typeface="Verdana"/>
              </a:rPr>
              <a:t>Fiscales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69897" y="49590"/>
            <a:ext cx="8428990" cy="2001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0670" marR="5080" indent="-268605">
              <a:lnSpc>
                <a:spcPct val="150700"/>
              </a:lnSpc>
              <a:spcBef>
                <a:spcPts val="95"/>
              </a:spcBef>
              <a:tabLst>
                <a:tab pos="3331845" algn="l"/>
                <a:tab pos="7700645" algn="l"/>
              </a:tabLst>
            </a:pPr>
            <a:r>
              <a:rPr spc="-10" dirty="0"/>
              <a:t>Principales</a:t>
            </a:r>
            <a:r>
              <a:rPr dirty="0"/>
              <a:t>	</a:t>
            </a:r>
            <a:r>
              <a:rPr spc="-10" dirty="0"/>
              <a:t>características</a:t>
            </a:r>
            <a:r>
              <a:rPr dirty="0"/>
              <a:t>	</a:t>
            </a:r>
            <a:r>
              <a:rPr spc="130" dirty="0"/>
              <a:t>de </a:t>
            </a:r>
            <a:r>
              <a:rPr dirty="0"/>
              <a:t>Derecho</a:t>
            </a:r>
            <a:r>
              <a:rPr spc="95" dirty="0"/>
              <a:t> </a:t>
            </a:r>
            <a:r>
              <a:rPr spc="-10" dirty="0"/>
              <a:t>Español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310876" y="378662"/>
            <a:ext cx="4086225" cy="6845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944880" algn="l"/>
                <a:tab pos="2463165" algn="l"/>
                <a:tab pos="3585210" algn="l"/>
              </a:tabLst>
            </a:pPr>
            <a:r>
              <a:rPr sz="4300" b="1" spc="-25" dirty="0">
                <a:latin typeface="Tahoma"/>
                <a:cs typeface="Tahoma"/>
              </a:rPr>
              <a:t>la</a:t>
            </a:r>
            <a:r>
              <a:rPr sz="4300" b="1" dirty="0">
                <a:latin typeface="Tahoma"/>
                <a:cs typeface="Tahoma"/>
              </a:rPr>
              <a:t>	</a:t>
            </a:r>
            <a:r>
              <a:rPr sz="4300" b="1" spc="-25" dirty="0">
                <a:latin typeface="Tahoma"/>
                <a:cs typeface="Tahoma"/>
              </a:rPr>
              <a:t>SAD</a:t>
            </a:r>
            <a:r>
              <a:rPr sz="4300" b="1" dirty="0">
                <a:latin typeface="Tahoma"/>
                <a:cs typeface="Tahoma"/>
              </a:rPr>
              <a:t>	</a:t>
            </a:r>
            <a:r>
              <a:rPr sz="4300" b="1" spc="-25" dirty="0">
                <a:latin typeface="Tahoma"/>
                <a:cs typeface="Tahoma"/>
              </a:rPr>
              <a:t>en</a:t>
            </a:r>
            <a:r>
              <a:rPr sz="4300" b="1" dirty="0">
                <a:latin typeface="Tahoma"/>
                <a:cs typeface="Tahoma"/>
              </a:rPr>
              <a:t>	</a:t>
            </a:r>
            <a:r>
              <a:rPr sz="4300" b="1" spc="-25" dirty="0">
                <a:latin typeface="Tahoma"/>
                <a:cs typeface="Tahoma"/>
              </a:rPr>
              <a:t>el</a:t>
            </a:r>
            <a:endParaRPr sz="430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09431" y="3569208"/>
            <a:ext cx="4660391" cy="310286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25" dirty="0"/>
              <a:pPr marL="38100">
                <a:lnSpc>
                  <a:spcPct val="100000"/>
                </a:lnSpc>
                <a:spcBef>
                  <a:spcPts val="100"/>
                </a:spcBef>
              </a:pPr>
              <a:t>9</a:t>
            </a:fld>
            <a:endParaRPr spc="-2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245" dirty="0"/>
              <a:t>©</a:t>
            </a:r>
            <a:r>
              <a:rPr spc="-30" dirty="0"/>
              <a:t> </a:t>
            </a:r>
            <a:r>
              <a:rPr spc="-10" dirty="0"/>
              <a:t>Copyright</a:t>
            </a:r>
            <a:r>
              <a:rPr spc="-70" dirty="0"/>
              <a:t> </a:t>
            </a:r>
            <a:r>
              <a:rPr spc="-30" dirty="0"/>
              <a:t>Universidad</a:t>
            </a:r>
            <a:r>
              <a:rPr spc="-65" dirty="0"/>
              <a:t> </a:t>
            </a:r>
            <a:r>
              <a:rPr spc="-20" dirty="0"/>
              <a:t>Europea.</a:t>
            </a:r>
            <a:r>
              <a:rPr spc="-5" dirty="0"/>
              <a:t> </a:t>
            </a:r>
            <a:r>
              <a:rPr spc="-45" dirty="0"/>
              <a:t>Todos</a:t>
            </a:r>
            <a:r>
              <a:rPr spc="10" dirty="0"/>
              <a:t> </a:t>
            </a:r>
            <a:r>
              <a:rPr spc="-50" dirty="0"/>
              <a:t>los</a:t>
            </a:r>
            <a:r>
              <a:rPr spc="-70" dirty="0"/>
              <a:t> </a:t>
            </a:r>
            <a:r>
              <a:rPr dirty="0"/>
              <a:t>derechos</a:t>
            </a:r>
            <a:r>
              <a:rPr spc="10" dirty="0"/>
              <a:t> </a:t>
            </a:r>
            <a:r>
              <a:rPr spc="-10" dirty="0"/>
              <a:t>reservados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1839</Words>
  <Application>Microsoft Office PowerPoint</Application>
  <PresentationFormat>Personalizado</PresentationFormat>
  <Paragraphs>115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Office Theme</vt:lpstr>
      <vt:lpstr>JORNADA INTERNACIONAL DE DERECHO DEPORTIVO    SOCIEDADES ANONIMAS DEPORTIVAS</vt:lpstr>
      <vt:lpstr>Resumen ejecutivo</vt:lpstr>
      <vt:lpstr>Introducción</vt:lpstr>
      <vt:lpstr>DIFERENCIAS ENTRE ASOCIACIONES CIVILES Y SADS</vt:lpstr>
      <vt:lpstr>REGULACION COMPARADA</vt:lpstr>
      <vt:lpstr>REGULACION COMPARADA. (Particularidades de algunos países)</vt:lpstr>
      <vt:lpstr>REGULACION COMPARADA. (Particularidades de algunos países)</vt:lpstr>
      <vt:lpstr>INTRODUCCIÓN</vt:lpstr>
      <vt:lpstr>Principales características de Derecho Español</vt:lpstr>
      <vt:lpstr>Las SAD como alternativa de TPO</vt:lpstr>
      <vt:lpstr>La situación de los clubes multipropiedad</vt:lpstr>
      <vt:lpstr>Los dos conglomerados de clubes actualmente más importante a nivel mundial son:</vt:lpstr>
      <vt:lpstr>Conclusiones y propuestas finales</vt:lpstr>
      <vt:lpstr>MUCHAS 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Sociedades Anónimas Deportivas en el Fútbol</dc:title>
  <dc:creator>HP</dc:creator>
  <cp:lastModifiedBy>Maria Gloria Bobadilla Granada</cp:lastModifiedBy>
  <cp:revision>1</cp:revision>
  <dcterms:created xsi:type="dcterms:W3CDTF">2024-09-07T13:24:28Z</dcterms:created>
  <dcterms:modified xsi:type="dcterms:W3CDTF">2024-09-07T13:27:06Z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2024-09-07T00:00:00Z</vt:filetime>
  </property>
  <property fmtid="{D5CDD505-2E9C-101B-9397-08002B2CF9AE}" pid="5" name="Producer">
    <vt:lpwstr>Microsoft® PowerPoint® 2019</vt:lpwstr>
  </property>
</Properties>
</file>