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6" r:id="rId3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7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5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6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0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8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7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6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2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8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8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0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64E0904-5ABD-4DC7-8562-C38580C95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476" y="3972397"/>
            <a:ext cx="5257800" cy="1701570"/>
          </a:xfrm>
        </p:spPr>
        <p:txBody>
          <a:bodyPr anchor="b">
            <a:normAutofit fontScale="90000"/>
          </a:bodyPr>
          <a:lstStyle/>
          <a:p>
            <a:br>
              <a:rPr lang="es-UY" sz="4000" b="1" dirty="0"/>
            </a:br>
            <a:r>
              <a:rPr lang="es-ES" sz="4000" b="1" dirty="0"/>
              <a:t>REGLAMENTO SOBRE AGENTES DE FÚTBOL DE LA FIFA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3337902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es-ES" sz="4000" b="1" dirty="0"/>
              <a:t>REQUISITOS PARA SER AGENTE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93684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912"/>
            <a:ext cx="10515600" cy="416052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Presentar solicitud en la nueva plataforma de agentes.</a:t>
            </a:r>
            <a:endParaRPr lang="es-UY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UY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Cumplir con requisitos de elegibilidad (no facilitar </a:t>
            </a:r>
            <a:r>
              <a:rPr lang="es-ES" sz="9600" dirty="0" err="1">
                <a:latin typeface="+mj-lt"/>
              </a:rPr>
              <a:t>info</a:t>
            </a:r>
            <a:r>
              <a:rPr lang="es-ES" sz="9600" dirty="0">
                <a:latin typeface="+mj-lt"/>
              </a:rPr>
              <a:t> falsa o incompleta, no haber sido condenado penalmente o suspendido federativamente, no ostentar la condición de oficial o empleado en ninguna federación, club o liga ni tener ningún interés en ellas ni en empresas de apuestas deportivas).</a:t>
            </a: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ES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Aprobar examen FIFA (noviembre 2024, mayo 2025). Los Agentes con licencia anterior a 2015 y registrados conforme al Reglamento Intermediarios 2015 están exentos del examen, aunque igual deberán realizar la solicitud formal en la plataforma.</a:t>
            </a: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ES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Pagar cuota anual FIFA (La primera USD 600 y las siguientes USD 300).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61390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3600" b="1" dirty="0"/>
              <a:t>LICENCIA Y DESARROLLO PROFESIONAL CONTINUO</a:t>
            </a:r>
            <a:br>
              <a:rPr lang="es-ES" sz="3600" b="1" dirty="0"/>
            </a:br>
            <a:endParaRPr lang="es-UY" sz="3600" b="1" dirty="0"/>
          </a:p>
        </p:txBody>
      </p:sp>
    </p:spTree>
    <p:extLst>
      <p:ext uri="{BB962C8B-B14F-4D97-AF65-F5344CB8AC3E}">
        <p14:creationId xmlns:p14="http://schemas.microsoft.com/office/powerpoint/2010/main" val="2498447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18" y="1774043"/>
            <a:ext cx="10515600" cy="4160520"/>
          </a:xfrm>
        </p:spPr>
        <p:txBody>
          <a:bodyPr>
            <a:normAutofit/>
          </a:bodyPr>
          <a:lstStyle/>
          <a:p>
            <a:pPr algn="just"/>
            <a:r>
              <a:rPr lang="es-ES" sz="2400" dirty="0">
                <a:latin typeface="+mj-lt"/>
              </a:rPr>
              <a:t>La licencia se expide por tiempo indefinido.</a:t>
            </a:r>
          </a:p>
          <a:p>
            <a:pPr algn="just"/>
            <a:endParaRPr lang="es-ES" sz="2400" dirty="0">
              <a:latin typeface="+mj-lt"/>
            </a:endParaRPr>
          </a:p>
          <a:p>
            <a:pPr algn="just"/>
            <a:r>
              <a:rPr lang="es-ES" sz="2400" dirty="0">
                <a:latin typeface="+mj-lt"/>
              </a:rPr>
              <a:t>La licencia es personal e intransferible.</a:t>
            </a:r>
          </a:p>
          <a:p>
            <a:pPr algn="just"/>
            <a:endParaRPr lang="es-ES" sz="2400" dirty="0">
              <a:latin typeface="+mj-lt"/>
            </a:endParaRPr>
          </a:p>
          <a:p>
            <a:pPr algn="just"/>
            <a:r>
              <a:rPr lang="es-ES" sz="2400" dirty="0">
                <a:latin typeface="+mj-lt"/>
              </a:rPr>
              <a:t>Autoriza al Agente a actuar mundialmente.</a:t>
            </a:r>
          </a:p>
          <a:p>
            <a:pPr algn="just"/>
            <a:endParaRPr lang="es-ES" sz="2400" dirty="0">
              <a:latin typeface="+mj-lt"/>
            </a:endParaRPr>
          </a:p>
          <a:p>
            <a:pPr algn="just"/>
            <a:r>
              <a:rPr lang="es-ES" sz="2400" dirty="0">
                <a:latin typeface="+mj-lt"/>
              </a:rPr>
              <a:t>Para mantener la licencia deberán realizar una serie de cursos anuales en la plataforma de agentes FIFA. </a:t>
            </a:r>
            <a:endParaRPr lang="es-UY" sz="2400" dirty="0">
              <a:latin typeface="+mj-lt"/>
            </a:endParaRP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77566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CONTRATOS DE REPRESENTACIÓN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307797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912"/>
            <a:ext cx="10515600" cy="416052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Sólo Agente PF y por escrito.</a:t>
            </a: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ES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2 años de duración (sin renovaciones tácitas o automáticas) si el Cliente es Jugador/Entrenador.</a:t>
            </a: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ES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Sin límite si el Cliente es Club/asociación nacional.</a:t>
            </a: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ES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Antes de firmar el Contrato (o renovación), el Agente deberá informar al Cliente por escrito de que es aconsejable que reciba asesoramiento legal independiente y obtener una confirmación escrita de que ha recibido o renunciado a dicho asesoramiento.</a:t>
            </a:r>
            <a:endParaRPr lang="es-UY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endParaRPr lang="es-UY" sz="9600" dirty="0">
              <a:latin typeface="+mj-lt"/>
            </a:endParaRPr>
          </a:p>
          <a:p>
            <a:pPr algn="just">
              <a:lnSpc>
                <a:spcPts val="2220"/>
              </a:lnSpc>
              <a:buClr>
                <a:schemeClr val="tx1"/>
              </a:buClr>
            </a:pPr>
            <a:r>
              <a:rPr lang="es-ES" sz="9600" dirty="0">
                <a:latin typeface="+mj-lt"/>
              </a:rPr>
              <a:t>Limitación exclusividad: nulidad de cláusulas que limiten la capacidad del Jugador/Entrenador de negociar y concluir un contrato sin mediación del Agente y que le penalicen por ello.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387735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CONFLICTOS DE INTERÉS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1631743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18" y="1774043"/>
            <a:ext cx="10515600" cy="416052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600" dirty="0">
                <a:latin typeface="+mj-lt"/>
              </a:rPr>
              <a:t>De regla, un Agente sólo puede prestar servicios para una de las partes en la transacción.</a:t>
            </a:r>
          </a:p>
          <a:p>
            <a:pPr algn="just"/>
            <a:endParaRPr lang="es-ES" sz="2600" dirty="0">
              <a:latin typeface="+mj-lt"/>
            </a:endParaRPr>
          </a:p>
          <a:p>
            <a:pPr algn="just"/>
            <a:r>
              <a:rPr lang="es-ES" sz="2600" dirty="0">
                <a:latin typeface="+mj-lt"/>
              </a:rPr>
              <a:t>Como única excepción, se admitirá la doble representación de jugador/entrenador y club/federación contratante (previo consentimiento escrito de ambas partes).</a:t>
            </a:r>
          </a:p>
          <a:p>
            <a:pPr marL="0" indent="0" algn="just">
              <a:buNone/>
            </a:pPr>
            <a:endParaRPr lang="es-ES" sz="2600" dirty="0">
              <a:latin typeface="+mj-lt"/>
            </a:endParaRPr>
          </a:p>
          <a:p>
            <a:pPr algn="just"/>
            <a:r>
              <a:rPr lang="es-ES" sz="2600" dirty="0">
                <a:latin typeface="+mj-lt"/>
              </a:rPr>
              <a:t>Se prohíbe a un Agente y a un Agente vinculado intervenir para diferentes clientes en la misma operación. 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18242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REPRESENTACIÓN DE MENORES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59078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893" y="1180214"/>
            <a:ext cx="10515600" cy="4160520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Se prohíbe realizar cualquier tipo de contacto a un menor y/o sus representantes legales, así como suscribir un contrato de representación antes de 6 meses para que el menor cumpla la edad legal de suscribir un contrato profesional en el país donde esté domiciliado. 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El contacto sólo podrá llevarse a cabo previo consentimiento escrito del tutor legal, y su incumplimiento conlleva multa y suspensión de licencia hasta 2 años.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Para representar o asesorar en una operación que involucre a un menor, se deberá aprobar un curso específico sobre menores en la plataforma.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No se podrá cobrar comisiones, salvo que se trate de la firma del primer o subsiguiente contrato profesional.</a:t>
            </a:r>
          </a:p>
        </p:txBody>
      </p:sp>
    </p:spTree>
    <p:extLst>
      <p:ext uri="{BB962C8B-B14F-4D97-AF65-F5344CB8AC3E}">
        <p14:creationId xmlns:p14="http://schemas.microsoft.com/office/powerpoint/2010/main" val="112287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5622" y="3429000"/>
            <a:ext cx="5257800" cy="1701570"/>
          </a:xfrm>
        </p:spPr>
        <p:txBody>
          <a:bodyPr anchor="b">
            <a:normAutofit/>
          </a:bodyPr>
          <a:lstStyle/>
          <a:p>
            <a:pPr algn="ctr"/>
            <a:br>
              <a:rPr lang="es-UY" sz="4000" b="1" dirty="0"/>
            </a:br>
            <a:r>
              <a:rPr lang="es-ES" sz="4000" b="1" dirty="0"/>
              <a:t>CONTEXTO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1898195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es-ES" sz="4000" b="1" dirty="0"/>
              <a:t>HONORARIOS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1097622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158" y="850604"/>
            <a:ext cx="10515600" cy="4160520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Pago exclusivamente por el cliente (partes iguales si es doble representación).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Si el jugador/entrenador percibe menos de USD 200.000 anuales podrá autorizar por escrito a su club/federación para que pague comisión sin deducírsela del salario.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Si el jugador/entrenador percibe más de USD 200.000 anuales podrá autorizar por escrito a su club/federación para que pague comisión, pero deduciéndosela del salario (soporta jugador).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Cámara de compensación. 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No se incluyen en el cálculo de las comisiones, pagos variables (sólo salario fijo) ni pagos por indemnización por rescisión sin justa causa ni </a:t>
            </a:r>
            <a:r>
              <a:rPr lang="es-ES" sz="2000" dirty="0" err="1"/>
              <a:t>sell</a:t>
            </a:r>
            <a:r>
              <a:rPr lang="es-ES" sz="2000" dirty="0"/>
              <a:t> </a:t>
            </a:r>
            <a:r>
              <a:rPr lang="es-ES" sz="2000" dirty="0" err="1"/>
              <a:t>on</a:t>
            </a:r>
            <a:r>
              <a:rPr lang="es-ES" sz="2000" dirty="0"/>
              <a:t> fees.</a:t>
            </a:r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193742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919643"/>
              </p:ext>
            </p:extLst>
          </p:nvPr>
        </p:nvGraphicFramePr>
        <p:xfrm>
          <a:off x="2223655" y="1647726"/>
          <a:ext cx="7744690" cy="4433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0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1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1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04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Cliente</a:t>
                      </a:r>
                      <a:endParaRPr lang="es-UY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Comisión por servicio prestado </a:t>
                      </a:r>
                      <a:endParaRPr lang="es-UY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9124"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Remuneración anual menor o igual a USD 200.000 (o equivalente)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Remuneración anual superior a USD 200.000 (o equivalente)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Persona física (Jugador/Entrenador)</a:t>
                      </a:r>
                      <a:endParaRPr lang="es-UY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5% de la remuneración de la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3% de la remuneración de la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Entidad de destino 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5% de la remuneración de la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3% de la remuneración de la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Entidad de destino y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10% de la remuneración de la persona física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6% de la remuneración de la persona física</a:t>
                      </a:r>
                      <a:endParaRPr lang="es-UY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Entidad de origen  </a:t>
                      </a:r>
                      <a:endParaRPr lang="es-UY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10% de la indemnización por transferencia</a:t>
                      </a:r>
                      <a:endParaRPr lang="es-UY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171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OBLIGACIONES AGENTES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595881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4670"/>
            <a:ext cx="10515600" cy="416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/>
              <a:t>Deberán cargar en la plataforma, dentro de los 14 días siguientes al hecho en cuestión: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Contrato de representación (modificación o terminación).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Otros acuerdos con clientes para prestación de otros servicios.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 err="1"/>
              <a:t>Info</a:t>
            </a:r>
            <a:r>
              <a:rPr lang="es-ES" sz="2000" dirty="0"/>
              <a:t> sobre pago de honorarios.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Cualquier </a:t>
            </a:r>
            <a:r>
              <a:rPr lang="es-ES" sz="2000" dirty="0" err="1"/>
              <a:t>info</a:t>
            </a:r>
            <a:r>
              <a:rPr lang="es-ES" sz="2000" dirty="0"/>
              <a:t> que afecte los requisitos de elegibilidad.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Cualquier acuerdo con otro Agente.</a:t>
            </a:r>
          </a:p>
          <a:p>
            <a:pPr algn="just"/>
            <a:endParaRPr lang="es-ES" sz="2000" dirty="0"/>
          </a:p>
          <a:p>
            <a:pPr algn="just"/>
            <a:r>
              <a:rPr lang="es-ES" sz="2000" dirty="0"/>
              <a:t>Si actúa a través de una agencia, la </a:t>
            </a:r>
            <a:r>
              <a:rPr lang="es-ES" sz="2000" dirty="0" err="1"/>
              <a:t>info</a:t>
            </a:r>
            <a:r>
              <a:rPr lang="es-ES" sz="2000" dirty="0"/>
              <a:t> requerida sobre la misma (identidad y % de accionistas, estructura, número de Agentes y nombre empleados.</a:t>
            </a:r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184484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PROHIBICIONES AGENTES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56846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5935"/>
            <a:ext cx="10515600" cy="4160520"/>
          </a:xfrm>
        </p:spPr>
        <p:txBody>
          <a:bodyPr>
            <a:noAutofit/>
          </a:bodyPr>
          <a:lstStyle/>
          <a:p>
            <a:pPr algn="just"/>
            <a:r>
              <a:rPr lang="es-ES" sz="2200" dirty="0"/>
              <a:t>Contactar a cualquier jugador/entrenador con contrato en exclusiva con otro Agente hasta 2 meses antes de la finalización de dicho contrato.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No informar cliente de una oferta recibida o no declarar un conflicto de interés.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Ofrecer dinero o ventajas de cualquier otro tipo a un jugador/entrenador (o su entorno), así como a empleados de clubes/federaciones en relación con un contrato de representación.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Eludir, directa o indirectamente, el límite de los honorarios (por ej. aumentando los honorarios por otros servicios).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Aceptar pago de cualquier importe distinto a los honorarios (% futura venta, derechos de formación, etc.).</a:t>
            </a:r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212051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PROHIBICIONES CLIENTES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4149961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3647"/>
            <a:ext cx="10515600" cy="4160520"/>
          </a:xfrm>
        </p:spPr>
        <p:txBody>
          <a:bodyPr>
            <a:noAutofit/>
          </a:bodyPr>
          <a:lstStyle/>
          <a:p>
            <a:pPr algn="just"/>
            <a:r>
              <a:rPr lang="es-ES" sz="2200" dirty="0"/>
              <a:t>Contactar o contratar a una persona sin licencia para la prestación de servicios de representación.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Aceptar o solicitar beneficios económicos o de cualquier otro tipo de un Agente.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Dar, ofrecer o prometer al Agente cualquier retribución diferente a los honorarios.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Participar o ayudar, directa o indirectamente, a eludir el límite a las comisiones.</a:t>
            </a:r>
          </a:p>
          <a:p>
            <a:pPr algn="just"/>
            <a:endParaRPr lang="es-ES" sz="2200" dirty="0"/>
          </a:p>
          <a:p>
            <a:pPr algn="just"/>
            <a:r>
              <a:rPr lang="es-ES" sz="2200" dirty="0"/>
              <a:t>Tener intereses en una agencia o en los asuntos comerciales del Agente.</a:t>
            </a:r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9556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es-ES" sz="4000" b="1" dirty="0"/>
              <a:t>JURISDICCIÓN FIFA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39696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3838" y="1522582"/>
            <a:ext cx="10515600" cy="4160520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+mn-lt"/>
                <a:ea typeface="+mn-ea"/>
                <a:cs typeface="+mn-cs"/>
              </a:rPr>
              <a:t>6ta reforma (</a:t>
            </a:r>
            <a:r>
              <a:rPr lang="es-UY" sz="2400" dirty="0">
                <a:latin typeface="+mn-lt"/>
                <a:ea typeface="+mn-ea"/>
                <a:cs typeface="+mn-cs"/>
              </a:rPr>
              <a:t>1991, 1996, 2001, 2008, 2015, 2022).</a:t>
            </a:r>
            <a:endParaRPr lang="es-UY" sz="2400" dirty="0"/>
          </a:p>
          <a:p>
            <a:endParaRPr lang="es-ES" sz="2400" dirty="0">
              <a:latin typeface="+mn-lt"/>
              <a:ea typeface="+mn-ea"/>
              <a:cs typeface="+mn-cs"/>
            </a:endParaRPr>
          </a:p>
          <a:p>
            <a:r>
              <a:rPr lang="es-ES" sz="2400" dirty="0">
                <a:latin typeface="+mn-lt"/>
                <a:ea typeface="+mn-ea"/>
                <a:cs typeface="+mn-cs"/>
              </a:rPr>
              <a:t>Fracaso de la desregulación (2015).</a:t>
            </a:r>
            <a:endParaRPr lang="es-ES" sz="2400" dirty="0"/>
          </a:p>
          <a:p>
            <a:endParaRPr lang="es-ES" sz="2400" dirty="0">
              <a:latin typeface="+mn-lt"/>
              <a:ea typeface="+mn-ea"/>
              <a:cs typeface="+mn-cs"/>
            </a:endParaRPr>
          </a:p>
          <a:p>
            <a:r>
              <a:rPr lang="es-ES" sz="2400" dirty="0">
                <a:latin typeface="+mn-lt"/>
                <a:ea typeface="+mn-ea"/>
                <a:cs typeface="+mn-cs"/>
              </a:rPr>
              <a:t>Más de 2 años de desarrollo.</a:t>
            </a:r>
            <a:endParaRPr lang="es-ES" sz="2400" dirty="0"/>
          </a:p>
          <a:p>
            <a:endParaRPr lang="es-ES" sz="2400" dirty="0">
              <a:latin typeface="+mn-lt"/>
              <a:ea typeface="+mn-ea"/>
              <a:cs typeface="+mn-cs"/>
            </a:endParaRPr>
          </a:p>
          <a:p>
            <a:r>
              <a:rPr lang="es-ES" sz="2400" dirty="0">
                <a:latin typeface="+mn-lt"/>
                <a:ea typeface="+mn-ea"/>
                <a:cs typeface="+mn-cs"/>
              </a:rPr>
              <a:t>Conflicto con los Agentes.</a:t>
            </a:r>
            <a:br>
              <a:rPr lang="es-ES" sz="3600" dirty="0">
                <a:latin typeface="Verdana"/>
                <a:cs typeface="Verdana"/>
              </a:rPr>
            </a:b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01720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015" y="1692703"/>
            <a:ext cx="10515600" cy="416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Con la aprobación del presente reglamento,  FIFA vuelve a ser competente en aquellas disputas derivadas de la actividad de los agentes, creándose una cámara específica (Cámara de Agentes) dentro del Tribunal de Fútbol de la FIFA.</a:t>
            </a:r>
            <a:endParaRPr lang="es-UY" sz="2400" dirty="0"/>
          </a:p>
          <a:p>
            <a:pPr marL="0" indent="0" algn="just">
              <a:buNone/>
            </a:pPr>
            <a:endParaRPr lang="es-UY" sz="2400" dirty="0"/>
          </a:p>
          <a:p>
            <a:pPr marL="0" indent="0">
              <a:buNone/>
            </a:pPr>
            <a:r>
              <a:rPr lang="es-ES" sz="2400" dirty="0"/>
              <a:t>También tendrá competencia la Comisión Disciplinaria de FIFA y, cuando proceda, la Comisión de Ética.</a:t>
            </a:r>
            <a:br>
              <a:rPr lang="es-ES" sz="2400" dirty="0"/>
            </a:b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4149221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4000" b="1" dirty="0"/>
              <a:t>ALGUNAS CUESTIONES SOBRE SU APLICACIÓN</a:t>
            </a:r>
            <a:br>
              <a:rPr lang="es-ES" sz="4000" b="1" dirty="0"/>
            </a:b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34221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159" y="1129178"/>
            <a:ext cx="10515600" cy="416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200" dirty="0"/>
              <a:t>Según informó FIFA en su Circular no. 1873, hasta que no se obtenga una decisión definitiva por parte del Tribunal de Justicia de la Unión Europea se suspenden cautelarmente y a nivel mundial las siguientes disposiciones: </a:t>
            </a:r>
          </a:p>
          <a:p>
            <a:pPr marL="0" indent="0" algn="just">
              <a:buNone/>
            </a:pPr>
            <a:endParaRPr lang="es-ES" sz="2200" dirty="0"/>
          </a:p>
          <a:p>
            <a:pPr algn="just"/>
            <a:r>
              <a:rPr lang="es-ES" sz="2200" dirty="0"/>
              <a:t>El límite de los honorarios (art. 15, </a:t>
            </a:r>
            <a:r>
              <a:rPr lang="es-ES" sz="2200" dirty="0" err="1"/>
              <a:t>apdos</a:t>
            </a:r>
            <a:r>
              <a:rPr lang="es-ES" sz="2200" dirty="0"/>
              <a:t>. 1-4 RFAF).</a:t>
            </a:r>
          </a:p>
          <a:p>
            <a:pPr algn="just"/>
            <a:r>
              <a:rPr lang="es-ES" sz="2200" dirty="0"/>
              <a:t>El principio de pago a cargo del cliente (art. 14, </a:t>
            </a:r>
            <a:r>
              <a:rPr lang="es-ES" sz="2200" dirty="0" err="1"/>
              <a:t>apdos</a:t>
            </a:r>
            <a:r>
              <a:rPr lang="es-ES" sz="2200" dirty="0"/>
              <a:t>. 2 y 10 RFAF).</a:t>
            </a:r>
          </a:p>
          <a:p>
            <a:pPr algn="just"/>
            <a:r>
              <a:rPr lang="es-ES" sz="2200" dirty="0"/>
              <a:t>La normativa relativa al abono de honorarios (art. 14, </a:t>
            </a:r>
            <a:r>
              <a:rPr lang="es-ES" sz="2200" dirty="0" err="1"/>
              <a:t>apdos</a:t>
            </a:r>
            <a:r>
              <a:rPr lang="es-ES" sz="2200" dirty="0"/>
              <a:t>. 6, 8 y 11 RFAF).</a:t>
            </a:r>
          </a:p>
          <a:p>
            <a:pPr algn="just"/>
            <a:r>
              <a:rPr lang="es-ES" sz="2200" dirty="0"/>
              <a:t>La normativa relativa al momento del abono de honorarios (art. 14, </a:t>
            </a:r>
            <a:r>
              <a:rPr lang="es-ES" sz="2200" dirty="0" err="1"/>
              <a:t>apdos</a:t>
            </a:r>
            <a:r>
              <a:rPr lang="es-ES" sz="2200" dirty="0"/>
              <a:t>. 7 y 12 RFAF). </a:t>
            </a:r>
          </a:p>
          <a:p>
            <a:pPr algn="just"/>
            <a:r>
              <a:rPr lang="es-ES" sz="2200" dirty="0"/>
              <a:t>La obligatoriedad del pago de honorarios a través de la Cámara de Compensación de la FIFA (art. 14, apdo. 13 RFAF.</a:t>
            </a:r>
            <a:br>
              <a:rPr lang="es-ES" sz="2200" dirty="0"/>
            </a:br>
            <a:endParaRPr lang="es-UY" sz="2200" dirty="0"/>
          </a:p>
        </p:txBody>
      </p:sp>
    </p:spTree>
    <p:extLst>
      <p:ext uri="{BB962C8B-B14F-4D97-AF65-F5344CB8AC3E}">
        <p14:creationId xmlns:p14="http://schemas.microsoft.com/office/powerpoint/2010/main" val="2489862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5622" y="3429000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es-ES" sz="4000" b="1" dirty="0"/>
              <a:t>ANTECEDENTES 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150388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0242"/>
            <a:ext cx="10515600" cy="416052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s-ES" sz="1600" dirty="0">
                <a:latin typeface="+mn-lt"/>
                <a:ea typeface="+mn-ea"/>
                <a:cs typeface="+mn-cs"/>
              </a:rPr>
              <a:t>FIFA reguló por primera vez la figura de los agentes en 1991, y posteriormente ha habido cuatro reformas en 1996, 2001, 2008 y 2015.</a:t>
            </a:r>
          </a:p>
          <a:p>
            <a:pPr marL="514350" indent="-514350" algn="just">
              <a:buAutoNum type="arabicPeriod"/>
            </a:pPr>
            <a:endParaRPr lang="es-ES" sz="1600" dirty="0">
              <a:latin typeface="+mn-lt"/>
              <a:ea typeface="+mn-ea"/>
              <a:cs typeface="+mn-cs"/>
            </a:endParaRPr>
          </a:p>
          <a:p>
            <a:pPr marL="514350" indent="-514350">
              <a:buAutoNum type="arabicPeriod"/>
            </a:pPr>
            <a:r>
              <a:rPr lang="es-ES" sz="1600" dirty="0">
                <a:latin typeface="+mn-lt"/>
                <a:ea typeface="+mn-ea"/>
                <a:cs typeface="+mn-cs"/>
              </a:rPr>
              <a:t>Las tres primeras ediciones compartían cinco principios esenciales: </a:t>
            </a:r>
            <a:br>
              <a:rPr lang="es-ES" sz="1600" dirty="0">
                <a:latin typeface="+mn-lt"/>
                <a:ea typeface="+mn-ea"/>
                <a:cs typeface="+mn-cs"/>
              </a:rPr>
            </a:br>
            <a:r>
              <a:rPr lang="es-ES" sz="1600" dirty="0">
                <a:latin typeface="+mn-lt"/>
                <a:ea typeface="+mn-ea"/>
                <a:cs typeface="+mn-cs"/>
              </a:rPr>
              <a:t>a) Sistema de licencias previo examen.</a:t>
            </a:r>
            <a:br>
              <a:rPr lang="es-ES" sz="1600" dirty="0">
                <a:latin typeface="+mn-lt"/>
                <a:ea typeface="+mn-ea"/>
                <a:cs typeface="+mn-cs"/>
              </a:rPr>
            </a:br>
            <a:r>
              <a:rPr lang="es-ES" sz="1600" dirty="0">
                <a:latin typeface="+mn-lt"/>
                <a:ea typeface="+mn-ea"/>
                <a:cs typeface="+mn-cs"/>
              </a:rPr>
              <a:t>b) Contratación obligatoria de un seguro de responsabilidad civil.</a:t>
            </a:r>
            <a:br>
              <a:rPr lang="es-ES" sz="1600" dirty="0">
                <a:latin typeface="+mn-lt"/>
                <a:ea typeface="+mn-ea"/>
                <a:cs typeface="+mn-cs"/>
              </a:rPr>
            </a:br>
            <a:r>
              <a:rPr lang="es-ES" sz="1600" dirty="0">
                <a:latin typeface="+mn-lt"/>
                <a:ea typeface="+mn-ea"/>
                <a:cs typeface="+mn-cs"/>
              </a:rPr>
              <a:t>c) Suscripción del Código Deontológico.</a:t>
            </a:r>
            <a:br>
              <a:rPr lang="es-ES" sz="1600" dirty="0">
                <a:latin typeface="+mn-lt"/>
                <a:ea typeface="+mn-ea"/>
                <a:cs typeface="+mn-cs"/>
              </a:rPr>
            </a:br>
            <a:r>
              <a:rPr lang="es-ES" sz="1600" dirty="0">
                <a:latin typeface="+mn-lt"/>
                <a:ea typeface="+mn-ea"/>
                <a:cs typeface="+mn-cs"/>
              </a:rPr>
              <a:t>d) Competencia jurisdiccional de FIFA para la resolución de disputas internacionales.</a:t>
            </a:r>
            <a:br>
              <a:rPr lang="es-ES" sz="1600" dirty="0">
                <a:latin typeface="+mn-lt"/>
                <a:ea typeface="+mn-ea"/>
                <a:cs typeface="+mn-cs"/>
              </a:rPr>
            </a:br>
            <a:r>
              <a:rPr lang="es-ES" sz="1600" dirty="0">
                <a:latin typeface="+mn-lt"/>
                <a:ea typeface="+mn-ea"/>
                <a:cs typeface="+mn-cs"/>
              </a:rPr>
              <a:t>e) Sistema disciplinario.</a:t>
            </a:r>
          </a:p>
          <a:p>
            <a:pPr marL="514350" indent="-514350" algn="just">
              <a:buAutoNum type="arabicPeriod"/>
            </a:pPr>
            <a:endParaRPr lang="es-ES" sz="1600" dirty="0"/>
          </a:p>
          <a:p>
            <a:pPr marL="514350" indent="-514350" algn="just">
              <a:buAutoNum type="arabicPeriod"/>
            </a:pPr>
            <a:r>
              <a:rPr lang="es-ES" sz="1600" dirty="0">
                <a:latin typeface="+mn-lt"/>
                <a:ea typeface="+mn-ea"/>
                <a:cs typeface="+mn-cs"/>
              </a:rPr>
              <a:t>En 2015 se produce un cambio drástico con la “desregulación” llevada a cabo con el Reglamento sobre las relaciones de Intermediarios. Este Reglamento rompe con esos principios históricos y, en su lugar, establece un sistema de mínimos a nivel mundial, trasladándose a las Asociaciones nacionales la responsabilidad de regular la profesión del intermediario.</a:t>
            </a:r>
          </a:p>
          <a:p>
            <a:pPr marL="514350" indent="-514350" algn="just">
              <a:buAutoNum type="arabicPeriod"/>
            </a:pPr>
            <a:endParaRPr lang="es-ES" sz="1600" dirty="0"/>
          </a:p>
          <a:p>
            <a:pPr marL="514350" indent="-514350" algn="just">
              <a:buAutoNum type="arabicPeriod"/>
            </a:pPr>
            <a:r>
              <a:rPr lang="es-ES" sz="1600" dirty="0">
                <a:latin typeface="+mn-lt"/>
                <a:ea typeface="+mn-ea"/>
                <a:cs typeface="+mn-cs"/>
              </a:rPr>
              <a:t>Las consecuencias de esta desregulación han sido (i) el incremento del número de agentes, (</a:t>
            </a:r>
            <a:r>
              <a:rPr lang="es-ES" sz="1600" dirty="0" err="1">
                <a:latin typeface="+mn-lt"/>
                <a:ea typeface="+mn-ea"/>
                <a:cs typeface="+mn-cs"/>
              </a:rPr>
              <a:t>ii</a:t>
            </a:r>
            <a:r>
              <a:rPr lang="es-ES" sz="1600" dirty="0">
                <a:latin typeface="+mn-lt"/>
                <a:ea typeface="+mn-ea"/>
                <a:cs typeface="+mn-cs"/>
              </a:rPr>
              <a:t>) la disparidad de regulaciones de las diferentes Asociaciones Nacionales, (</a:t>
            </a:r>
            <a:r>
              <a:rPr lang="es-ES" sz="1600" dirty="0" err="1">
                <a:latin typeface="+mn-lt"/>
                <a:ea typeface="+mn-ea"/>
                <a:cs typeface="+mn-cs"/>
              </a:rPr>
              <a:t>iii</a:t>
            </a:r>
            <a:r>
              <a:rPr lang="es-ES" sz="1600" dirty="0">
                <a:latin typeface="+mn-lt"/>
                <a:ea typeface="+mn-ea"/>
                <a:cs typeface="+mn-cs"/>
              </a:rPr>
              <a:t>) un incremento de litigios, y (</a:t>
            </a:r>
            <a:r>
              <a:rPr lang="es-ES" sz="1600" dirty="0" err="1">
                <a:latin typeface="+mn-lt"/>
                <a:ea typeface="+mn-ea"/>
                <a:cs typeface="+mn-cs"/>
              </a:rPr>
              <a:t>iv</a:t>
            </a:r>
            <a:r>
              <a:rPr lang="es-ES" sz="1600" dirty="0">
                <a:latin typeface="+mn-lt"/>
                <a:ea typeface="+mn-ea"/>
                <a:cs typeface="+mn-cs"/>
              </a:rPr>
              <a:t>) un aumento del importe de las comisiones.</a:t>
            </a:r>
          </a:p>
          <a:p>
            <a:pPr marL="514350" indent="-514350" algn="just">
              <a:buAutoNum type="arabicPeriod"/>
            </a:pPr>
            <a:endParaRPr lang="es-ES" sz="1600" dirty="0"/>
          </a:p>
          <a:p>
            <a:pPr marL="514350" indent="-514350" algn="just">
              <a:buAutoNum type="arabicPeriod"/>
            </a:pPr>
            <a:r>
              <a:rPr lang="es-ES" sz="1600" dirty="0">
                <a:latin typeface="+mn-lt"/>
                <a:ea typeface="+mn-ea"/>
                <a:cs typeface="+mn-cs"/>
              </a:rPr>
              <a:t>Consciente de ello, FIFA aprobó el 16 de diciembre de 2022 el nuevo Reglamento sobre Agentes del Fútbol.</a:t>
            </a:r>
            <a:endParaRPr lang="es-UY" sz="1600" dirty="0"/>
          </a:p>
        </p:txBody>
      </p:sp>
    </p:spTree>
    <p:extLst>
      <p:ext uri="{BB962C8B-B14F-4D97-AF65-F5344CB8AC3E}">
        <p14:creationId xmlns:p14="http://schemas.microsoft.com/office/powerpoint/2010/main" val="133189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375" y="4035055"/>
            <a:ext cx="5257800" cy="1701570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s-UY" sz="4000" b="1" dirty="0"/>
            </a:br>
            <a:r>
              <a:rPr lang="es-ES" sz="4000" b="1" dirty="0"/>
              <a:t>PRINCIPALES CAMBIOS DEL NUEVO REGLAMENTO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889820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21E9DB-DC05-4250-BEEE-E8DF816BC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088" y="799568"/>
            <a:ext cx="10515600" cy="416052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UY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Reintroducción del sistema de licencia obligatorio.</a:t>
            </a:r>
            <a:endParaRPr lang="es-UY" sz="9600" dirty="0">
              <a:latin typeface="+mj-lt"/>
            </a:endParaRPr>
          </a:p>
          <a:p>
            <a:endParaRPr lang="es-UY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Requisitos de desarrollo profesional continuo.</a:t>
            </a:r>
          </a:p>
          <a:p>
            <a:endParaRPr lang="es-ES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Limitación de conflictos de interés.</a:t>
            </a:r>
          </a:p>
          <a:p>
            <a:endParaRPr lang="es-ES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Representación de menores.</a:t>
            </a:r>
          </a:p>
          <a:p>
            <a:endParaRPr lang="es-ES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Límite de honorarios.</a:t>
            </a:r>
          </a:p>
          <a:p>
            <a:endParaRPr lang="es-ES" sz="9600" dirty="0">
              <a:latin typeface="+mj-lt"/>
            </a:endParaRPr>
          </a:p>
          <a:p>
            <a:r>
              <a:rPr lang="es-ES" sz="9600" dirty="0">
                <a:latin typeface="+mj-lt"/>
              </a:rPr>
              <a:t>Reasunción de jurisdicción FIFA.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3477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ructura blanca">
            <a:extLst>
              <a:ext uri="{FF2B5EF4-FFF2-40B4-BE49-F238E27FC236}">
                <a16:creationId xmlns:a16="http://schemas.microsoft.com/office/drawing/2014/main" id="{5AEB7FF8-6F09-502D-E81C-7DC218CFF8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4243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C47E99-5EFE-BDD8-5516-A223042B3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5622" y="3429000"/>
            <a:ext cx="5257800" cy="1701570"/>
          </a:xfrm>
        </p:spPr>
        <p:txBody>
          <a:bodyPr anchor="b">
            <a:normAutofit/>
          </a:bodyPr>
          <a:lstStyle/>
          <a:p>
            <a:pPr algn="ctr"/>
            <a:r>
              <a:rPr lang="es-ES" sz="4000" b="1" dirty="0"/>
              <a:t>DEFINICIONES </a:t>
            </a:r>
            <a:endParaRPr lang="es-UY" sz="4000" b="1" dirty="0"/>
          </a:p>
        </p:txBody>
      </p:sp>
    </p:spTree>
    <p:extLst>
      <p:ext uri="{BB962C8B-B14F-4D97-AF65-F5344CB8AC3E}">
        <p14:creationId xmlns:p14="http://schemas.microsoft.com/office/powerpoint/2010/main" val="275717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230B99-0B92-5606-3129-EF812E04C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26" y="214778"/>
            <a:ext cx="10515600" cy="4160520"/>
          </a:xfrm>
        </p:spPr>
        <p:txBody>
          <a:bodyPr>
            <a:noAutofit/>
          </a:bodyPr>
          <a:lstStyle/>
          <a:p>
            <a:pPr algn="just">
              <a:lnSpc>
                <a:spcPts val="2220"/>
              </a:lnSpc>
            </a:pPr>
            <a:r>
              <a:rPr lang="es-ES" sz="2000" b="1" dirty="0">
                <a:solidFill>
                  <a:schemeClr val="accent1"/>
                </a:solidFill>
                <a:cs typeface="Verdana"/>
              </a:rPr>
              <a:t>AGENTE DE FÚTBOL: </a:t>
            </a:r>
            <a:r>
              <a:rPr lang="es-ES" sz="2000" dirty="0">
                <a:cs typeface="Verdana"/>
              </a:rPr>
              <a:t>PF licenciada por FIFA (No PJ). Se excluyen familiares y abogados. Se permitirá que organicen su actividad empresarialmente (agencia).</a:t>
            </a:r>
          </a:p>
          <a:p>
            <a:pPr algn="just">
              <a:lnSpc>
                <a:spcPts val="2220"/>
              </a:lnSpc>
            </a:pPr>
            <a:endParaRPr lang="es-ES" sz="2000" dirty="0">
              <a:cs typeface="Verdana"/>
            </a:endParaRPr>
          </a:p>
          <a:p>
            <a:pPr algn="just">
              <a:lnSpc>
                <a:spcPts val="2220"/>
              </a:lnSpc>
            </a:pPr>
            <a:r>
              <a:rPr lang="es-ES" sz="2000" b="1" dirty="0">
                <a:solidFill>
                  <a:schemeClr val="accent1"/>
                </a:solidFill>
                <a:cs typeface="Verdana"/>
              </a:rPr>
              <a:t>AGENTE DE FÚTBOL VINCULADO: </a:t>
            </a:r>
            <a:r>
              <a:rPr lang="es-ES" sz="2000" dirty="0">
                <a:cs typeface="Verdana"/>
              </a:rPr>
              <a:t>Agente que está vinculado a otro agente i) por trabajar, ser directores o socios en una misma agencia, </a:t>
            </a:r>
            <a:r>
              <a:rPr lang="es-ES" sz="2000" dirty="0" err="1">
                <a:cs typeface="Verdana"/>
              </a:rPr>
              <a:t>ii</a:t>
            </a:r>
            <a:r>
              <a:rPr lang="es-ES" sz="2000" dirty="0">
                <a:cs typeface="Verdana"/>
              </a:rPr>
              <a:t>) estar casado, ser pareja de hecho, hermano, padre, hijo/hijastro, </a:t>
            </a:r>
            <a:r>
              <a:rPr lang="es-ES" sz="2000" dirty="0" err="1">
                <a:cs typeface="Verdana"/>
              </a:rPr>
              <a:t>iii</a:t>
            </a:r>
            <a:r>
              <a:rPr lang="es-ES" sz="2000" dirty="0">
                <a:cs typeface="Verdana"/>
              </a:rPr>
              <a:t>) tener acuerdo (formal o no) para prestar servicios o repartirse honorarios.</a:t>
            </a:r>
          </a:p>
          <a:p>
            <a:pPr algn="just">
              <a:lnSpc>
                <a:spcPts val="2220"/>
              </a:lnSpc>
            </a:pPr>
            <a:endParaRPr lang="es-ES" sz="2000" dirty="0">
              <a:cs typeface="Verdana"/>
            </a:endParaRPr>
          </a:p>
          <a:p>
            <a:pPr algn="just">
              <a:lnSpc>
                <a:spcPts val="2220"/>
              </a:lnSpc>
            </a:pPr>
            <a:r>
              <a:rPr lang="es-ES" sz="2000" b="1" dirty="0">
                <a:solidFill>
                  <a:schemeClr val="accent1"/>
                </a:solidFill>
                <a:cs typeface="Verdana"/>
              </a:rPr>
              <a:t>CLIENTE:</a:t>
            </a:r>
            <a:r>
              <a:rPr lang="es-ES" sz="2000" dirty="0">
                <a:solidFill>
                  <a:schemeClr val="accent1"/>
                </a:solidFill>
                <a:cs typeface="Verdana"/>
              </a:rPr>
              <a:t> </a:t>
            </a:r>
            <a:r>
              <a:rPr lang="es-ES" sz="2000" dirty="0">
                <a:cs typeface="Verdana"/>
              </a:rPr>
              <a:t>Clubes, Federaciones miembro, Ligas, jugadores y entrenadores.</a:t>
            </a:r>
          </a:p>
          <a:p>
            <a:pPr algn="just">
              <a:lnSpc>
                <a:spcPts val="2220"/>
              </a:lnSpc>
            </a:pPr>
            <a:endParaRPr lang="es-ES" sz="2000" dirty="0">
              <a:cs typeface="Verdana"/>
            </a:endParaRPr>
          </a:p>
          <a:p>
            <a:pPr algn="just">
              <a:lnSpc>
                <a:spcPts val="2220"/>
              </a:lnSpc>
            </a:pPr>
            <a:r>
              <a:rPr lang="es-ES" sz="2000" b="1" dirty="0">
                <a:solidFill>
                  <a:schemeClr val="accent1"/>
                </a:solidFill>
                <a:cs typeface="Verdana"/>
              </a:rPr>
              <a:t>SERVICIOS DE REPRESENTACIÓN: </a:t>
            </a:r>
            <a:r>
              <a:rPr lang="es-ES" sz="2000" dirty="0">
                <a:cs typeface="Verdana"/>
              </a:rPr>
              <a:t>Servicios prestados con el objetivo de concluir una “Transacción”, entendida ésta por i) la firma/renovación/terminación de un contrato de trabajo de un jugador o entrenador, y/o </a:t>
            </a:r>
            <a:r>
              <a:rPr lang="es-ES" sz="2000" dirty="0" err="1">
                <a:cs typeface="Verdana"/>
              </a:rPr>
              <a:t>ii</a:t>
            </a:r>
            <a:r>
              <a:rPr lang="es-ES" sz="2000" dirty="0">
                <a:cs typeface="Verdana"/>
              </a:rPr>
              <a:t>) la transferencia  de un jugador/entrenador.</a:t>
            </a:r>
          </a:p>
          <a:p>
            <a:pPr algn="just">
              <a:lnSpc>
                <a:spcPts val="2220"/>
              </a:lnSpc>
            </a:pPr>
            <a:endParaRPr lang="es-ES" sz="2000" dirty="0">
              <a:cs typeface="Verdana"/>
            </a:endParaRPr>
          </a:p>
          <a:p>
            <a:pPr algn="just">
              <a:lnSpc>
                <a:spcPts val="2220"/>
              </a:lnSpc>
            </a:pPr>
            <a:r>
              <a:rPr lang="es-ES" sz="2000" b="1" dirty="0">
                <a:solidFill>
                  <a:schemeClr val="accent1"/>
                </a:solidFill>
                <a:cs typeface="Verdana"/>
              </a:rPr>
              <a:t>OTROS SERVICIOS: </a:t>
            </a:r>
            <a:r>
              <a:rPr lang="es-ES" sz="2000" dirty="0">
                <a:cs typeface="Verdana"/>
              </a:rPr>
              <a:t>Cualquier otro servicio realizado para el cliente que no sean servicios de representación: asesoramiento jurídico y financiero, gestión de derechos de imagen, negociación de contratos comerciales, etc.</a:t>
            </a:r>
          </a:p>
        </p:txBody>
      </p:sp>
    </p:spTree>
    <p:extLst>
      <p:ext uri="{BB962C8B-B14F-4D97-AF65-F5344CB8AC3E}">
        <p14:creationId xmlns:p14="http://schemas.microsoft.com/office/powerpoint/2010/main" val="211425467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1669</Words>
  <Application>Microsoft Office PowerPoint</Application>
  <PresentationFormat>Panorámica</PresentationFormat>
  <Paragraphs>153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Century Gothic</vt:lpstr>
      <vt:lpstr>Verdana</vt:lpstr>
      <vt:lpstr>BrushVTI</vt:lpstr>
      <vt:lpstr> REGLAMENTO SOBRE AGENTES DE FÚTBOL DE LA FIFA</vt:lpstr>
      <vt:lpstr> CONTEXTO</vt:lpstr>
      <vt:lpstr>Presentación de PowerPoint</vt:lpstr>
      <vt:lpstr>ANTECEDENTES </vt:lpstr>
      <vt:lpstr>Presentación de PowerPoint</vt:lpstr>
      <vt:lpstr> PRINCIPALES CAMBIOS DEL NUEVO REGLAMENTO</vt:lpstr>
      <vt:lpstr>Presentación de PowerPoint</vt:lpstr>
      <vt:lpstr>DEFINICIONES </vt:lpstr>
      <vt:lpstr>Presentación de PowerPoint</vt:lpstr>
      <vt:lpstr>REQUISITOS PARA SER AGENTE</vt:lpstr>
      <vt:lpstr>Presentación de PowerPoint</vt:lpstr>
      <vt:lpstr>LICENCIA Y DESARROLLO PROFESIONAL CONTINUO </vt:lpstr>
      <vt:lpstr>Presentación de PowerPoint</vt:lpstr>
      <vt:lpstr>CONTRATOS DE REPRESENTACIÓN </vt:lpstr>
      <vt:lpstr>Presentación de PowerPoint</vt:lpstr>
      <vt:lpstr>CONFLICTOS DE INTERÉS </vt:lpstr>
      <vt:lpstr>Presentación de PowerPoint</vt:lpstr>
      <vt:lpstr>REPRESENTACIÓN DE MENORES </vt:lpstr>
      <vt:lpstr>Presentación de PowerPoint</vt:lpstr>
      <vt:lpstr>HONORARIOS </vt:lpstr>
      <vt:lpstr>Presentación de PowerPoint</vt:lpstr>
      <vt:lpstr>Presentación de PowerPoint</vt:lpstr>
      <vt:lpstr>OBLIGACIONES AGENTES </vt:lpstr>
      <vt:lpstr>Presentación de PowerPoint</vt:lpstr>
      <vt:lpstr>PROHIBICIONES AGENTES </vt:lpstr>
      <vt:lpstr>Presentación de PowerPoint</vt:lpstr>
      <vt:lpstr>PROHIBICIONES CLIENTES </vt:lpstr>
      <vt:lpstr>Presentación de PowerPoint</vt:lpstr>
      <vt:lpstr>JURISDICCIÓN FIFA </vt:lpstr>
      <vt:lpstr>Presentación de PowerPoint</vt:lpstr>
      <vt:lpstr>ALGUNAS CUESTIONES SOBRE SU APLICACIÓN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Lucas Galluzzo</dc:creator>
  <cp:lastModifiedBy>Lucas Galluzzo</cp:lastModifiedBy>
  <cp:revision>2</cp:revision>
  <dcterms:created xsi:type="dcterms:W3CDTF">2024-08-19T16:35:14Z</dcterms:created>
  <dcterms:modified xsi:type="dcterms:W3CDTF">2024-09-06T11:54:04Z</dcterms:modified>
</cp:coreProperties>
</file>